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3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Montserrat" panose="00000500000000000000" pitchFamily="2" charset="-52"/>
      <p:regular r:id="rId41"/>
      <p:bold r:id="rId42"/>
      <p:italic r:id="rId43"/>
      <p:boldItalic r:id="rId44"/>
    </p:embeddedFont>
    <p:embeddedFont>
      <p:font typeface="Montserrat Black" panose="00000A00000000000000" pitchFamily="2" charset="-52"/>
      <p:bold r:id="rId45"/>
      <p:boldItalic r:id="rId46"/>
    </p:embeddedFont>
    <p:embeddedFont>
      <p:font typeface="Montserrat ExtraBold" panose="00000900000000000000" pitchFamily="2" charset="-52"/>
      <p:bold r:id="rId47"/>
      <p:boldItalic r:id="rId48"/>
    </p:embeddedFont>
    <p:embeddedFont>
      <p:font typeface="Montserrat Medium" panose="00000600000000000000" pitchFamily="2" charset="-52"/>
      <p:regular r:id="rId49"/>
      <p:bold r:id="rId50"/>
      <p:italic r:id="rId51"/>
      <p:boldItalic r:id="rId52"/>
    </p:embeddedFont>
    <p:embeddedFont>
      <p:font typeface="Montserrat SemiBold" panose="00000700000000000000" pitchFamily="2" charset="-52"/>
      <p:regular r:id="rId53"/>
      <p:bold r:id="rId54"/>
      <p:italic r:id="rId55"/>
      <p:boldItalic r:id="rId56"/>
    </p:embeddedFont>
    <p:embeddedFont>
      <p:font typeface="PT Sans" panose="020B0503020203020204" pitchFamily="34" charset="-52"/>
      <p:regular r:id="rId57"/>
      <p:bold r:id="rId58"/>
      <p:italic r:id="rId59"/>
      <p:boldItalic r:id="rId60"/>
    </p:embeddedFont>
    <p:embeddedFont>
      <p:font typeface="Tahoma" panose="020B0604030504040204" pitchFamily="34" charset="0"/>
      <p:regular r:id="rId61"/>
      <p:bold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11">
          <p15:clr>
            <a:srgbClr val="A4A3A4"/>
          </p15:clr>
        </p15:guide>
        <p15:guide id="2" orient="horz" pos="233">
          <p15:clr>
            <a:srgbClr val="A4A3A4"/>
          </p15:clr>
        </p15:guide>
        <p15:guide id="3" orient="horz" pos="959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hFmdfnO5gKGMz1TNyeYJgE8aJ30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>
        <p:guide pos="211"/>
        <p:guide orient="horz" pos="233"/>
        <p:guide orient="horz" pos="9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2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6" name="Google Shape;3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6" name="Google Shape;3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1" name="Google Shape;4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1" name="Google Shape;5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9" name="Google Shape;62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0" name="Google Shape;64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2" name="Google Shape;67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0" name="Google Shape;69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1" name="Google Shape;70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9" name="Google Shape;7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4" name="Google Shape;73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9" name="Google Shape;74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4" name="Google Shape;76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9" name="Google Shape;77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4" name="Google Shape;79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9" name="Google Shape;80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9" name="Google Shape;81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3" name="Google Shape;83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9" name="Google Shape;84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4" name="Google Shape;86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:notes"/>
          <p:cNvSpPr txBox="1">
            <a:spLocks noGrp="1"/>
          </p:cNvSpPr>
          <p:nvPr>
            <p:ph type="body" idx="1"/>
          </p:nvPr>
        </p:nvSpPr>
        <p:spPr>
          <a:xfrm>
            <a:off x="987524" y="3271382"/>
            <a:ext cx="7897616" cy="267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00" tIns="39975" rIns="80000" bIns="399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21" name="Google Shape;2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849313"/>
            <a:ext cx="4075113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4" name="Google Shape;2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9" name="Google Shape;2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3200"/>
              <a:buFont typeface="Montserrat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5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205C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1"/>
          <p:cNvSpPr txBox="1">
            <a:spLocks noGrp="1"/>
          </p:cNvSpPr>
          <p:nvPr>
            <p:ph type="title"/>
          </p:nvPr>
        </p:nvSpPr>
        <p:spPr>
          <a:xfrm>
            <a:off x="353275" y="273775"/>
            <a:ext cx="10279841" cy="60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1"/>
          <p:cNvSpPr txBox="1">
            <a:spLocks noGrp="1"/>
          </p:cNvSpPr>
          <p:nvPr>
            <p:ph type="body" idx="1"/>
          </p:nvPr>
        </p:nvSpPr>
        <p:spPr>
          <a:xfrm rot="5400000">
            <a:off x="3508031" y="-2153731"/>
            <a:ext cx="5175938" cy="1148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9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591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659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4500" b="1" i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659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4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4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40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591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659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199" b="0" i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1"/>
          <p:cNvSpPr txBox="1">
            <a:spLocks noGrp="1"/>
          </p:cNvSpPr>
          <p:nvPr>
            <p:ph type="body" idx="1"/>
          </p:nvPr>
        </p:nvSpPr>
        <p:spPr>
          <a:xfrm>
            <a:off x="608966" y="1577340"/>
            <a:ext cx="5297995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41"/>
          <p:cNvSpPr txBox="1">
            <a:spLocks noGrp="1"/>
          </p:cNvSpPr>
          <p:nvPr>
            <p:ph type="body" idx="2"/>
          </p:nvPr>
        </p:nvSpPr>
        <p:spPr>
          <a:xfrm>
            <a:off x="6272340" y="1577340"/>
            <a:ext cx="5297995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4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4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4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591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659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659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591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4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0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8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9pPr>
          </a:lstStyle>
          <a:p>
            <a:endParaRPr/>
          </a:p>
        </p:txBody>
      </p:sp>
      <p:sp>
        <p:nvSpPr>
          <p:cNvPr id="118" name="Google Shape;118;p4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4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4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591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659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89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4" name="Google Shape;124;p5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89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5" name="Google Shape;125;p5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591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4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75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28" name="Google Shape;128;p54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75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9" name="Google Shape;129;p5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591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6"/>
          <p:cNvSpPr txBox="1">
            <a:spLocks noGrp="1"/>
          </p:cNvSpPr>
          <p:nvPr>
            <p:ph type="title"/>
          </p:nvPr>
        </p:nvSpPr>
        <p:spPr>
          <a:xfrm>
            <a:off x="353275" y="273775"/>
            <a:ext cx="10279841" cy="60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6"/>
          <p:cNvSpPr txBox="1">
            <a:spLocks noGrp="1"/>
          </p:cNvSpPr>
          <p:nvPr>
            <p:ph type="body" idx="1"/>
          </p:nvPr>
        </p:nvSpPr>
        <p:spPr>
          <a:xfrm>
            <a:off x="353275" y="1001025"/>
            <a:ext cx="11485450" cy="517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5"/>
          <p:cNvSpPr txBox="1">
            <a:spLocks noGrp="1"/>
          </p:cNvSpPr>
          <p:nvPr>
            <p:ph type="title"/>
          </p:nvPr>
        </p:nvSpPr>
        <p:spPr>
          <a:xfrm>
            <a:off x="653666" y="600200"/>
            <a:ext cx="8490411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32" name="Google Shape;132;p5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591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6"/>
          <p:cNvSpPr/>
          <p:nvPr/>
        </p:nvSpPr>
        <p:spPr>
          <a:xfrm>
            <a:off x="6096000" y="-167"/>
            <a:ext cx="6096088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56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5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36" name="Google Shape;136;p56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5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7" name="Google Shape;137;p56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32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56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591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7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283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5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591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8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659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endParaRPr/>
          </a:p>
        </p:txBody>
      </p:sp>
      <p:sp>
        <p:nvSpPr>
          <p:cNvPr id="144" name="Google Shape;144;p58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659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58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591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7"/>
          <p:cNvSpPr txBox="1">
            <a:spLocks noGrp="1"/>
          </p:cNvSpPr>
          <p:nvPr>
            <p:ph type="title"/>
          </p:nvPr>
        </p:nvSpPr>
        <p:spPr>
          <a:xfrm>
            <a:off x="353275" y="273775"/>
            <a:ext cx="10279841" cy="60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7"/>
          <p:cNvSpPr txBox="1">
            <a:spLocks noGrp="1"/>
          </p:cNvSpPr>
          <p:nvPr>
            <p:ph type="body" idx="1"/>
          </p:nvPr>
        </p:nvSpPr>
        <p:spPr>
          <a:xfrm>
            <a:off x="346963" y="1992248"/>
            <a:ext cx="4603115" cy="385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F5F"/>
              </a:buClr>
              <a:buSzPts val="2200"/>
              <a:buChar char="•"/>
              <a:defRPr sz="2200" b="1" i="0">
                <a:solidFill>
                  <a:srgbClr val="001F5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7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205C"/>
              </a:buClr>
              <a:buSzPts val="2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6000"/>
              <a:buFont typeface="Montserrat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205C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6000"/>
              <a:buFont typeface="Montserrat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6"/>
          <p:cNvSpPr txBox="1">
            <a:spLocks noGrp="1"/>
          </p:cNvSpPr>
          <p:nvPr>
            <p:ph type="title"/>
          </p:nvPr>
        </p:nvSpPr>
        <p:spPr>
          <a:xfrm>
            <a:off x="353275" y="273775"/>
            <a:ext cx="10279841" cy="60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205C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4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205C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8"/>
          <p:cNvSpPr txBox="1">
            <a:spLocks noGrp="1"/>
          </p:cNvSpPr>
          <p:nvPr>
            <p:ph type="title"/>
          </p:nvPr>
        </p:nvSpPr>
        <p:spPr>
          <a:xfrm>
            <a:off x="353275" y="273775"/>
            <a:ext cx="10279841" cy="60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3200"/>
              <a:buFont typeface="Montserrat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205C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205C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353275" y="273775"/>
            <a:ext cx="10279841" cy="60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4400"/>
              <a:buFont typeface="Montserrat"/>
              <a:buNone/>
              <a:defRPr sz="44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353275" y="1001025"/>
            <a:ext cx="11485450" cy="517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205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6205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5" name="Google Shape;15;p3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633116" y="273775"/>
            <a:ext cx="1205609" cy="7272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659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659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8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591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5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0837" y="442636"/>
            <a:ext cx="600441" cy="89402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"/>
          <p:cNvSpPr txBox="1"/>
          <p:nvPr/>
        </p:nvSpPr>
        <p:spPr>
          <a:xfrm>
            <a:off x="1592492" y="2028873"/>
            <a:ext cx="9003900" cy="2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99"/>
              <a:buFont typeface="Arial"/>
              <a:buNone/>
            </a:pPr>
            <a:r>
              <a:rPr lang="ru-RU" sz="4399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ИНТЦ «ЮНИТИ ПАРК»: реализация федерального проекта на территории ХМАО - Югры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"/>
          <p:cNvSpPr/>
          <p:nvPr/>
        </p:nvSpPr>
        <p:spPr>
          <a:xfrm>
            <a:off x="-9975" y="0"/>
            <a:ext cx="12192000" cy="6858000"/>
          </a:xfrm>
          <a:prstGeom prst="rect">
            <a:avLst/>
          </a:prstGeom>
          <a:solidFill>
            <a:srgbClr val="002060">
              <a:alpha val="54117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1"/>
          <p:cNvPicPr preferRelativeResize="0"/>
          <p:nvPr/>
        </p:nvPicPr>
        <p:blipFill rotWithShape="1">
          <a:blip r:embed="rId4">
            <a:alphaModFix/>
          </a:blip>
          <a:srcRect l="17499" r="147" b="16866"/>
          <a:stretch/>
        </p:blipFill>
        <p:spPr>
          <a:xfrm>
            <a:off x="1589" y="882"/>
            <a:ext cx="12188825" cy="685711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"/>
          <p:cNvSpPr/>
          <p:nvPr/>
        </p:nvSpPr>
        <p:spPr>
          <a:xfrm>
            <a:off x="-2756" y="0"/>
            <a:ext cx="12188700" cy="6856200"/>
          </a:xfrm>
          <a:prstGeom prst="roundRect">
            <a:avLst>
              <a:gd name="adj" fmla="val 0"/>
            </a:avLst>
          </a:prstGeom>
          <a:solidFill>
            <a:srgbClr val="000000">
              <a:alpha val="345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"/>
          <p:cNvSpPr/>
          <p:nvPr/>
        </p:nvSpPr>
        <p:spPr>
          <a:xfrm>
            <a:off x="-9987" y="-900"/>
            <a:ext cx="12192000" cy="6858000"/>
          </a:xfrm>
          <a:prstGeom prst="rect">
            <a:avLst/>
          </a:prstGeom>
          <a:solidFill>
            <a:srgbClr val="002060">
              <a:alpha val="54117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1" descr="Правительство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7899" y="370475"/>
            <a:ext cx="1220975" cy="115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"/>
          <p:cNvSpPr txBox="1"/>
          <p:nvPr/>
        </p:nvSpPr>
        <p:spPr>
          <a:xfrm>
            <a:off x="1099375" y="2906100"/>
            <a:ext cx="10208400" cy="16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ru-RU" sz="4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Итоги деятельности</a:t>
            </a:r>
            <a:endParaRPr sz="46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ru-RU" sz="4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ИНТЦ «ЮНИТИ ПАРК»</a:t>
            </a:r>
            <a:endParaRPr sz="46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8" name="Google Shape;15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01600" y="605725"/>
            <a:ext cx="1721025" cy="79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0"/>
          <p:cNvSpPr txBox="1"/>
          <p:nvPr/>
        </p:nvSpPr>
        <p:spPr>
          <a:xfrm>
            <a:off x="277253" y="315587"/>
            <a:ext cx="86961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ctr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</a:pPr>
            <a:r>
              <a:rPr lang="ru-RU" sz="2800" b="1" i="0" u="none" strike="noStrike" cap="none">
                <a:solidFill>
                  <a:srgbClr val="001F5F"/>
                </a:solidFill>
                <a:latin typeface="Montserrat"/>
                <a:ea typeface="Montserrat"/>
                <a:cs typeface="Montserrat"/>
                <a:sym typeface="Montserrat"/>
              </a:rPr>
              <a:t>Вызовы и решения</a:t>
            </a:r>
            <a:endParaRPr sz="28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9" name="Google Shape;339;p10"/>
          <p:cNvSpPr/>
          <p:nvPr/>
        </p:nvSpPr>
        <p:spPr>
          <a:xfrm>
            <a:off x="459670" y="1477250"/>
            <a:ext cx="3416300" cy="5087620"/>
          </a:xfrm>
          <a:custGeom>
            <a:avLst/>
            <a:gdLst/>
            <a:ahLst/>
            <a:cxnLst/>
            <a:rect l="l" t="t" r="r" b="b"/>
            <a:pathLst>
              <a:path w="3416300" h="5087620" extrusionOk="0">
                <a:moveTo>
                  <a:pt x="2846488" y="5087099"/>
                </a:moveTo>
                <a:lnTo>
                  <a:pt x="569311" y="5087099"/>
                </a:lnTo>
                <a:lnTo>
                  <a:pt x="520189" y="5085010"/>
                </a:lnTo>
                <a:lnTo>
                  <a:pt x="472227" y="5078855"/>
                </a:lnTo>
                <a:lnTo>
                  <a:pt x="425596" y="5068805"/>
                </a:lnTo>
                <a:lnTo>
                  <a:pt x="380467" y="5055031"/>
                </a:lnTo>
                <a:lnTo>
                  <a:pt x="337012" y="5037705"/>
                </a:lnTo>
                <a:lnTo>
                  <a:pt x="295400" y="5016997"/>
                </a:lnTo>
                <a:lnTo>
                  <a:pt x="255803" y="4993077"/>
                </a:lnTo>
                <a:lnTo>
                  <a:pt x="218392" y="4966118"/>
                </a:lnTo>
                <a:lnTo>
                  <a:pt x="183337" y="4936289"/>
                </a:lnTo>
                <a:lnTo>
                  <a:pt x="150810" y="4903762"/>
                </a:lnTo>
                <a:lnTo>
                  <a:pt x="120981" y="4868707"/>
                </a:lnTo>
                <a:lnTo>
                  <a:pt x="94022" y="4831296"/>
                </a:lnTo>
                <a:lnTo>
                  <a:pt x="70102" y="4791699"/>
                </a:lnTo>
                <a:lnTo>
                  <a:pt x="49394" y="4750087"/>
                </a:lnTo>
                <a:lnTo>
                  <a:pt x="32068" y="4706632"/>
                </a:lnTo>
                <a:lnTo>
                  <a:pt x="18294" y="4661503"/>
                </a:lnTo>
                <a:lnTo>
                  <a:pt x="8244" y="4614873"/>
                </a:lnTo>
                <a:lnTo>
                  <a:pt x="2089" y="4566911"/>
                </a:lnTo>
                <a:lnTo>
                  <a:pt x="0" y="4517788"/>
                </a:lnTo>
                <a:lnTo>
                  <a:pt x="0" y="569311"/>
                </a:lnTo>
                <a:lnTo>
                  <a:pt x="2089" y="520188"/>
                </a:lnTo>
                <a:lnTo>
                  <a:pt x="8244" y="472226"/>
                </a:lnTo>
                <a:lnTo>
                  <a:pt x="18294" y="425596"/>
                </a:lnTo>
                <a:lnTo>
                  <a:pt x="32068" y="380467"/>
                </a:lnTo>
                <a:lnTo>
                  <a:pt x="49394" y="337011"/>
                </a:lnTo>
                <a:lnTo>
                  <a:pt x="70102" y="295400"/>
                </a:lnTo>
                <a:lnTo>
                  <a:pt x="94022" y="255803"/>
                </a:lnTo>
                <a:lnTo>
                  <a:pt x="120981" y="218392"/>
                </a:lnTo>
                <a:lnTo>
                  <a:pt x="150810" y="183337"/>
                </a:lnTo>
                <a:lnTo>
                  <a:pt x="183337" y="150810"/>
                </a:lnTo>
                <a:lnTo>
                  <a:pt x="218392" y="120981"/>
                </a:lnTo>
                <a:lnTo>
                  <a:pt x="255803" y="94022"/>
                </a:lnTo>
                <a:lnTo>
                  <a:pt x="295400" y="70102"/>
                </a:lnTo>
                <a:lnTo>
                  <a:pt x="337012" y="49394"/>
                </a:lnTo>
                <a:lnTo>
                  <a:pt x="380467" y="32068"/>
                </a:lnTo>
                <a:lnTo>
                  <a:pt x="425596" y="18294"/>
                </a:lnTo>
                <a:lnTo>
                  <a:pt x="472227" y="8244"/>
                </a:lnTo>
                <a:lnTo>
                  <a:pt x="520189" y="2089"/>
                </a:lnTo>
                <a:lnTo>
                  <a:pt x="569311" y="0"/>
                </a:lnTo>
                <a:lnTo>
                  <a:pt x="2846488" y="0"/>
                </a:lnTo>
                <a:lnTo>
                  <a:pt x="2896546" y="2203"/>
                </a:lnTo>
                <a:lnTo>
                  <a:pt x="2945883" y="8741"/>
                </a:lnTo>
                <a:lnTo>
                  <a:pt x="2994238" y="19504"/>
                </a:lnTo>
                <a:lnTo>
                  <a:pt x="3041348" y="34385"/>
                </a:lnTo>
                <a:lnTo>
                  <a:pt x="3086951" y="53275"/>
                </a:lnTo>
                <a:lnTo>
                  <a:pt x="3130785" y="76064"/>
                </a:lnTo>
                <a:lnTo>
                  <a:pt x="3172588" y="102645"/>
                </a:lnTo>
                <a:lnTo>
                  <a:pt x="3212098" y="132909"/>
                </a:lnTo>
                <a:lnTo>
                  <a:pt x="3249052" y="166747"/>
                </a:lnTo>
                <a:lnTo>
                  <a:pt x="3282890" y="203701"/>
                </a:lnTo>
                <a:lnTo>
                  <a:pt x="3313154" y="243211"/>
                </a:lnTo>
                <a:lnTo>
                  <a:pt x="3339735" y="285014"/>
                </a:lnTo>
                <a:lnTo>
                  <a:pt x="3362524" y="328848"/>
                </a:lnTo>
                <a:lnTo>
                  <a:pt x="3381414" y="374451"/>
                </a:lnTo>
                <a:lnTo>
                  <a:pt x="3396295" y="421561"/>
                </a:lnTo>
                <a:lnTo>
                  <a:pt x="3407058" y="469916"/>
                </a:lnTo>
                <a:lnTo>
                  <a:pt x="3413596" y="519253"/>
                </a:lnTo>
                <a:lnTo>
                  <a:pt x="3415799" y="569311"/>
                </a:lnTo>
                <a:lnTo>
                  <a:pt x="3415799" y="4517788"/>
                </a:lnTo>
                <a:lnTo>
                  <a:pt x="3413710" y="4566911"/>
                </a:lnTo>
                <a:lnTo>
                  <a:pt x="3407555" y="4614873"/>
                </a:lnTo>
                <a:lnTo>
                  <a:pt x="3397505" y="4661503"/>
                </a:lnTo>
                <a:lnTo>
                  <a:pt x="3383731" y="4706632"/>
                </a:lnTo>
                <a:lnTo>
                  <a:pt x="3366405" y="4750087"/>
                </a:lnTo>
                <a:lnTo>
                  <a:pt x="3345697" y="4791699"/>
                </a:lnTo>
                <a:lnTo>
                  <a:pt x="3321777" y="4831296"/>
                </a:lnTo>
                <a:lnTo>
                  <a:pt x="3294818" y="4868707"/>
                </a:lnTo>
                <a:lnTo>
                  <a:pt x="3264989" y="4903762"/>
                </a:lnTo>
                <a:lnTo>
                  <a:pt x="3232462" y="4936289"/>
                </a:lnTo>
                <a:lnTo>
                  <a:pt x="3197407" y="4966118"/>
                </a:lnTo>
                <a:lnTo>
                  <a:pt x="3159996" y="4993077"/>
                </a:lnTo>
                <a:lnTo>
                  <a:pt x="3120399" y="5016997"/>
                </a:lnTo>
                <a:lnTo>
                  <a:pt x="3078787" y="5037705"/>
                </a:lnTo>
                <a:lnTo>
                  <a:pt x="3035332" y="5055031"/>
                </a:lnTo>
                <a:lnTo>
                  <a:pt x="2990203" y="5068805"/>
                </a:lnTo>
                <a:lnTo>
                  <a:pt x="2943573" y="5078855"/>
                </a:lnTo>
                <a:lnTo>
                  <a:pt x="2895611" y="5085010"/>
                </a:lnTo>
                <a:lnTo>
                  <a:pt x="2846488" y="5087099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0"/>
          <p:cNvSpPr/>
          <p:nvPr/>
        </p:nvSpPr>
        <p:spPr>
          <a:xfrm>
            <a:off x="4396570" y="1477250"/>
            <a:ext cx="3416935" cy="5087620"/>
          </a:xfrm>
          <a:custGeom>
            <a:avLst/>
            <a:gdLst/>
            <a:ahLst/>
            <a:cxnLst/>
            <a:rect l="l" t="t" r="r" b="b"/>
            <a:pathLst>
              <a:path w="3416934" h="5087620" extrusionOk="0">
                <a:moveTo>
                  <a:pt x="2846988" y="5087099"/>
                </a:moveTo>
                <a:lnTo>
                  <a:pt x="569411" y="5087099"/>
                </a:lnTo>
                <a:lnTo>
                  <a:pt x="520280" y="5085009"/>
                </a:lnTo>
                <a:lnTo>
                  <a:pt x="472309" y="5078853"/>
                </a:lnTo>
                <a:lnTo>
                  <a:pt x="425670" y="5068802"/>
                </a:lnTo>
                <a:lnTo>
                  <a:pt x="380534" y="5055026"/>
                </a:lnTo>
                <a:lnTo>
                  <a:pt x="337071" y="5037696"/>
                </a:lnTo>
                <a:lnTo>
                  <a:pt x="295452" y="5016984"/>
                </a:lnTo>
                <a:lnTo>
                  <a:pt x="255848" y="4993061"/>
                </a:lnTo>
                <a:lnTo>
                  <a:pt x="218430" y="4966097"/>
                </a:lnTo>
                <a:lnTo>
                  <a:pt x="183369" y="4936263"/>
                </a:lnTo>
                <a:lnTo>
                  <a:pt x="150836" y="4903730"/>
                </a:lnTo>
                <a:lnTo>
                  <a:pt x="121002" y="4868669"/>
                </a:lnTo>
                <a:lnTo>
                  <a:pt x="94038" y="4831251"/>
                </a:lnTo>
                <a:lnTo>
                  <a:pt x="70115" y="4791647"/>
                </a:lnTo>
                <a:lnTo>
                  <a:pt x="49403" y="4750028"/>
                </a:lnTo>
                <a:lnTo>
                  <a:pt x="32073" y="4706565"/>
                </a:lnTo>
                <a:lnTo>
                  <a:pt x="18297" y="4661429"/>
                </a:lnTo>
                <a:lnTo>
                  <a:pt x="8246" y="4614790"/>
                </a:lnTo>
                <a:lnTo>
                  <a:pt x="2090" y="4566819"/>
                </a:lnTo>
                <a:lnTo>
                  <a:pt x="0" y="4517688"/>
                </a:lnTo>
                <a:lnTo>
                  <a:pt x="0" y="569411"/>
                </a:lnTo>
                <a:lnTo>
                  <a:pt x="2090" y="520280"/>
                </a:lnTo>
                <a:lnTo>
                  <a:pt x="8246" y="472309"/>
                </a:lnTo>
                <a:lnTo>
                  <a:pt x="18297" y="425670"/>
                </a:lnTo>
                <a:lnTo>
                  <a:pt x="32073" y="380534"/>
                </a:lnTo>
                <a:lnTo>
                  <a:pt x="49403" y="337071"/>
                </a:lnTo>
                <a:lnTo>
                  <a:pt x="70115" y="295452"/>
                </a:lnTo>
                <a:lnTo>
                  <a:pt x="94038" y="255848"/>
                </a:lnTo>
                <a:lnTo>
                  <a:pt x="121002" y="218430"/>
                </a:lnTo>
                <a:lnTo>
                  <a:pt x="150836" y="183369"/>
                </a:lnTo>
                <a:lnTo>
                  <a:pt x="183369" y="150837"/>
                </a:lnTo>
                <a:lnTo>
                  <a:pt x="218430" y="121003"/>
                </a:lnTo>
                <a:lnTo>
                  <a:pt x="255848" y="94038"/>
                </a:lnTo>
                <a:lnTo>
                  <a:pt x="295452" y="70115"/>
                </a:lnTo>
                <a:lnTo>
                  <a:pt x="337071" y="49403"/>
                </a:lnTo>
                <a:lnTo>
                  <a:pt x="380534" y="32073"/>
                </a:lnTo>
                <a:lnTo>
                  <a:pt x="425670" y="18297"/>
                </a:lnTo>
                <a:lnTo>
                  <a:pt x="472309" y="8246"/>
                </a:lnTo>
                <a:lnTo>
                  <a:pt x="520280" y="2090"/>
                </a:lnTo>
                <a:lnTo>
                  <a:pt x="569411" y="0"/>
                </a:lnTo>
                <a:lnTo>
                  <a:pt x="2846988" y="0"/>
                </a:lnTo>
                <a:lnTo>
                  <a:pt x="2897054" y="2203"/>
                </a:lnTo>
                <a:lnTo>
                  <a:pt x="2946400" y="8742"/>
                </a:lnTo>
                <a:lnTo>
                  <a:pt x="2994764" y="19508"/>
                </a:lnTo>
                <a:lnTo>
                  <a:pt x="3041882" y="34391"/>
                </a:lnTo>
                <a:lnTo>
                  <a:pt x="3087494" y="53284"/>
                </a:lnTo>
                <a:lnTo>
                  <a:pt x="3131336" y="76078"/>
                </a:lnTo>
                <a:lnTo>
                  <a:pt x="3173146" y="102663"/>
                </a:lnTo>
                <a:lnTo>
                  <a:pt x="3212662" y="132932"/>
                </a:lnTo>
                <a:lnTo>
                  <a:pt x="3249623" y="166776"/>
                </a:lnTo>
                <a:lnTo>
                  <a:pt x="3283467" y="203737"/>
                </a:lnTo>
                <a:lnTo>
                  <a:pt x="3313736" y="243253"/>
                </a:lnTo>
                <a:lnTo>
                  <a:pt x="3340321" y="285064"/>
                </a:lnTo>
                <a:lnTo>
                  <a:pt x="3363115" y="328906"/>
                </a:lnTo>
                <a:lnTo>
                  <a:pt x="3382008" y="374517"/>
                </a:lnTo>
                <a:lnTo>
                  <a:pt x="3396891" y="421635"/>
                </a:lnTo>
                <a:lnTo>
                  <a:pt x="3407657" y="469999"/>
                </a:lnTo>
                <a:lnTo>
                  <a:pt x="3414196" y="519344"/>
                </a:lnTo>
                <a:lnTo>
                  <a:pt x="3416399" y="569411"/>
                </a:lnTo>
                <a:lnTo>
                  <a:pt x="3416399" y="4517688"/>
                </a:lnTo>
                <a:lnTo>
                  <a:pt x="3414309" y="4566819"/>
                </a:lnTo>
                <a:lnTo>
                  <a:pt x="3408153" y="4614790"/>
                </a:lnTo>
                <a:lnTo>
                  <a:pt x="3398101" y="4661429"/>
                </a:lnTo>
                <a:lnTo>
                  <a:pt x="3384326" y="4706565"/>
                </a:lnTo>
                <a:lnTo>
                  <a:pt x="3366996" y="4750028"/>
                </a:lnTo>
                <a:lnTo>
                  <a:pt x="3346284" y="4791647"/>
                </a:lnTo>
                <a:lnTo>
                  <a:pt x="3322361" y="4831251"/>
                </a:lnTo>
                <a:lnTo>
                  <a:pt x="3295396" y="4868669"/>
                </a:lnTo>
                <a:lnTo>
                  <a:pt x="3265562" y="4903730"/>
                </a:lnTo>
                <a:lnTo>
                  <a:pt x="3233029" y="4936263"/>
                </a:lnTo>
                <a:lnTo>
                  <a:pt x="3197969" y="4966097"/>
                </a:lnTo>
                <a:lnTo>
                  <a:pt x="3160551" y="4993061"/>
                </a:lnTo>
                <a:lnTo>
                  <a:pt x="3120947" y="5016984"/>
                </a:lnTo>
                <a:lnTo>
                  <a:pt x="3079328" y="5037696"/>
                </a:lnTo>
                <a:lnTo>
                  <a:pt x="3035865" y="5055026"/>
                </a:lnTo>
                <a:lnTo>
                  <a:pt x="2990728" y="5068802"/>
                </a:lnTo>
                <a:lnTo>
                  <a:pt x="2944089" y="5078853"/>
                </a:lnTo>
                <a:lnTo>
                  <a:pt x="2896119" y="5085009"/>
                </a:lnTo>
                <a:lnTo>
                  <a:pt x="2846988" y="5087099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0"/>
          <p:cNvSpPr/>
          <p:nvPr/>
        </p:nvSpPr>
        <p:spPr>
          <a:xfrm>
            <a:off x="8294637" y="1477250"/>
            <a:ext cx="3416300" cy="5087620"/>
          </a:xfrm>
          <a:custGeom>
            <a:avLst/>
            <a:gdLst/>
            <a:ahLst/>
            <a:cxnLst/>
            <a:rect l="l" t="t" r="r" b="b"/>
            <a:pathLst>
              <a:path w="3416300" h="5087620" extrusionOk="0">
                <a:moveTo>
                  <a:pt x="2846488" y="5087099"/>
                </a:moveTo>
                <a:lnTo>
                  <a:pt x="569311" y="5087099"/>
                </a:lnTo>
                <a:lnTo>
                  <a:pt x="520189" y="5085010"/>
                </a:lnTo>
                <a:lnTo>
                  <a:pt x="472227" y="5078855"/>
                </a:lnTo>
                <a:lnTo>
                  <a:pt x="425596" y="5068805"/>
                </a:lnTo>
                <a:lnTo>
                  <a:pt x="380468" y="5055031"/>
                </a:lnTo>
                <a:lnTo>
                  <a:pt x="337012" y="5037705"/>
                </a:lnTo>
                <a:lnTo>
                  <a:pt x="295400" y="5016997"/>
                </a:lnTo>
                <a:lnTo>
                  <a:pt x="255803" y="4993077"/>
                </a:lnTo>
                <a:lnTo>
                  <a:pt x="218392" y="4966118"/>
                </a:lnTo>
                <a:lnTo>
                  <a:pt x="183337" y="4936289"/>
                </a:lnTo>
                <a:lnTo>
                  <a:pt x="150810" y="4903762"/>
                </a:lnTo>
                <a:lnTo>
                  <a:pt x="120981" y="4868707"/>
                </a:lnTo>
                <a:lnTo>
                  <a:pt x="94022" y="4831296"/>
                </a:lnTo>
                <a:lnTo>
                  <a:pt x="70103" y="4791699"/>
                </a:lnTo>
                <a:lnTo>
                  <a:pt x="49394" y="4750087"/>
                </a:lnTo>
                <a:lnTo>
                  <a:pt x="32068" y="4706632"/>
                </a:lnTo>
                <a:lnTo>
                  <a:pt x="18294" y="4661503"/>
                </a:lnTo>
                <a:lnTo>
                  <a:pt x="8244" y="4614873"/>
                </a:lnTo>
                <a:lnTo>
                  <a:pt x="2089" y="4566911"/>
                </a:lnTo>
                <a:lnTo>
                  <a:pt x="0" y="4517788"/>
                </a:lnTo>
                <a:lnTo>
                  <a:pt x="0" y="569311"/>
                </a:lnTo>
                <a:lnTo>
                  <a:pt x="2089" y="520188"/>
                </a:lnTo>
                <a:lnTo>
                  <a:pt x="8244" y="472226"/>
                </a:lnTo>
                <a:lnTo>
                  <a:pt x="18294" y="425596"/>
                </a:lnTo>
                <a:lnTo>
                  <a:pt x="32068" y="380467"/>
                </a:lnTo>
                <a:lnTo>
                  <a:pt x="49394" y="337011"/>
                </a:lnTo>
                <a:lnTo>
                  <a:pt x="70103" y="295400"/>
                </a:lnTo>
                <a:lnTo>
                  <a:pt x="94022" y="255803"/>
                </a:lnTo>
                <a:lnTo>
                  <a:pt x="120981" y="218392"/>
                </a:lnTo>
                <a:lnTo>
                  <a:pt x="150810" y="183337"/>
                </a:lnTo>
                <a:lnTo>
                  <a:pt x="183337" y="150810"/>
                </a:lnTo>
                <a:lnTo>
                  <a:pt x="218392" y="120981"/>
                </a:lnTo>
                <a:lnTo>
                  <a:pt x="255803" y="94022"/>
                </a:lnTo>
                <a:lnTo>
                  <a:pt x="295400" y="70102"/>
                </a:lnTo>
                <a:lnTo>
                  <a:pt x="337012" y="49394"/>
                </a:lnTo>
                <a:lnTo>
                  <a:pt x="380468" y="32068"/>
                </a:lnTo>
                <a:lnTo>
                  <a:pt x="425596" y="18294"/>
                </a:lnTo>
                <a:lnTo>
                  <a:pt x="472227" y="8244"/>
                </a:lnTo>
                <a:lnTo>
                  <a:pt x="520189" y="2089"/>
                </a:lnTo>
                <a:lnTo>
                  <a:pt x="569311" y="0"/>
                </a:lnTo>
                <a:lnTo>
                  <a:pt x="2846488" y="0"/>
                </a:lnTo>
                <a:lnTo>
                  <a:pt x="2896546" y="2203"/>
                </a:lnTo>
                <a:lnTo>
                  <a:pt x="2945883" y="8741"/>
                </a:lnTo>
                <a:lnTo>
                  <a:pt x="2994238" y="19504"/>
                </a:lnTo>
                <a:lnTo>
                  <a:pt x="3041348" y="34385"/>
                </a:lnTo>
                <a:lnTo>
                  <a:pt x="3086951" y="53275"/>
                </a:lnTo>
                <a:lnTo>
                  <a:pt x="3130786" y="76064"/>
                </a:lnTo>
                <a:lnTo>
                  <a:pt x="3172589" y="102645"/>
                </a:lnTo>
                <a:lnTo>
                  <a:pt x="3212098" y="132909"/>
                </a:lnTo>
                <a:lnTo>
                  <a:pt x="3249052" y="166747"/>
                </a:lnTo>
                <a:lnTo>
                  <a:pt x="3282890" y="203701"/>
                </a:lnTo>
                <a:lnTo>
                  <a:pt x="3313154" y="243211"/>
                </a:lnTo>
                <a:lnTo>
                  <a:pt x="3339735" y="285014"/>
                </a:lnTo>
                <a:lnTo>
                  <a:pt x="3362524" y="328848"/>
                </a:lnTo>
                <a:lnTo>
                  <a:pt x="3381414" y="374451"/>
                </a:lnTo>
                <a:lnTo>
                  <a:pt x="3396295" y="421561"/>
                </a:lnTo>
                <a:lnTo>
                  <a:pt x="3407058" y="469916"/>
                </a:lnTo>
                <a:lnTo>
                  <a:pt x="3413596" y="519253"/>
                </a:lnTo>
                <a:lnTo>
                  <a:pt x="3415799" y="569311"/>
                </a:lnTo>
                <a:lnTo>
                  <a:pt x="3415799" y="4517788"/>
                </a:lnTo>
                <a:lnTo>
                  <a:pt x="3413710" y="4566911"/>
                </a:lnTo>
                <a:lnTo>
                  <a:pt x="3407555" y="4614873"/>
                </a:lnTo>
                <a:lnTo>
                  <a:pt x="3397505" y="4661503"/>
                </a:lnTo>
                <a:lnTo>
                  <a:pt x="3383731" y="4706632"/>
                </a:lnTo>
                <a:lnTo>
                  <a:pt x="3366405" y="4750087"/>
                </a:lnTo>
                <a:lnTo>
                  <a:pt x="3345697" y="4791699"/>
                </a:lnTo>
                <a:lnTo>
                  <a:pt x="3321777" y="4831296"/>
                </a:lnTo>
                <a:lnTo>
                  <a:pt x="3294818" y="4868707"/>
                </a:lnTo>
                <a:lnTo>
                  <a:pt x="3264989" y="4903762"/>
                </a:lnTo>
                <a:lnTo>
                  <a:pt x="3232462" y="4936289"/>
                </a:lnTo>
                <a:lnTo>
                  <a:pt x="3197407" y="4966118"/>
                </a:lnTo>
                <a:lnTo>
                  <a:pt x="3159996" y="4993077"/>
                </a:lnTo>
                <a:lnTo>
                  <a:pt x="3120399" y="5016997"/>
                </a:lnTo>
                <a:lnTo>
                  <a:pt x="3078788" y="5037705"/>
                </a:lnTo>
                <a:lnTo>
                  <a:pt x="3035332" y="5055031"/>
                </a:lnTo>
                <a:lnTo>
                  <a:pt x="2990204" y="5068805"/>
                </a:lnTo>
                <a:lnTo>
                  <a:pt x="2943573" y="5078855"/>
                </a:lnTo>
                <a:lnTo>
                  <a:pt x="2895611" y="5085010"/>
                </a:lnTo>
                <a:lnTo>
                  <a:pt x="2846488" y="5087099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0"/>
          <p:cNvSpPr txBox="1"/>
          <p:nvPr/>
        </p:nvSpPr>
        <p:spPr>
          <a:xfrm>
            <a:off x="860656" y="2551581"/>
            <a:ext cx="26142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438150" marR="5080" lvl="0" indent="-4260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Трудноизвлекаемые запасы нефти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3" name="Google Shape;343;p10"/>
          <p:cNvSpPr txBox="1"/>
          <p:nvPr/>
        </p:nvSpPr>
        <p:spPr>
          <a:xfrm>
            <a:off x="4638821" y="2551581"/>
            <a:ext cx="27483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660400" marR="5080" lvl="0" indent="-6483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Активное долголетие и геномика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4" name="Google Shape;344;p10"/>
          <p:cNvSpPr txBox="1"/>
          <p:nvPr/>
        </p:nvSpPr>
        <p:spPr>
          <a:xfrm>
            <a:off x="8911098" y="2551575"/>
            <a:ext cx="23166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02260" marR="5080" lvl="0" indent="-2901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Климатические изменения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45" name="Google Shape;345;p10"/>
          <p:cNvGrpSpPr/>
          <p:nvPr/>
        </p:nvGrpSpPr>
        <p:grpSpPr>
          <a:xfrm>
            <a:off x="874748" y="1792176"/>
            <a:ext cx="1562820" cy="4076471"/>
            <a:chOff x="957178" y="1712275"/>
            <a:chExt cx="1562820" cy="4076471"/>
          </a:xfrm>
        </p:grpSpPr>
        <p:sp>
          <p:nvSpPr>
            <p:cNvPr id="346" name="Google Shape;346;p10"/>
            <p:cNvSpPr/>
            <p:nvPr/>
          </p:nvSpPr>
          <p:spPr>
            <a:xfrm>
              <a:off x="2077199" y="3273050"/>
              <a:ext cx="346075" cy="387350"/>
            </a:xfrm>
            <a:custGeom>
              <a:avLst/>
              <a:gdLst/>
              <a:ahLst/>
              <a:cxnLst/>
              <a:rect l="l" t="t" r="r" b="b"/>
              <a:pathLst>
                <a:path w="346075" h="387350" extrusionOk="0">
                  <a:moveTo>
                    <a:pt x="172799" y="387299"/>
                  </a:moveTo>
                  <a:lnTo>
                    <a:pt x="0" y="214499"/>
                  </a:lnTo>
                  <a:lnTo>
                    <a:pt x="86399" y="214499"/>
                  </a:lnTo>
                  <a:lnTo>
                    <a:pt x="86399" y="0"/>
                  </a:lnTo>
                  <a:lnTo>
                    <a:pt x="259199" y="0"/>
                  </a:lnTo>
                  <a:lnTo>
                    <a:pt x="259199" y="214499"/>
                  </a:lnTo>
                  <a:lnTo>
                    <a:pt x="345599" y="214499"/>
                  </a:lnTo>
                  <a:lnTo>
                    <a:pt x="172799" y="3872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7" name="Google Shape;347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57178" y="4957150"/>
              <a:ext cx="251999" cy="251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57178" y="5536747"/>
              <a:ext cx="251999" cy="251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79999" y="1712275"/>
              <a:ext cx="539999" cy="539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0" name="Google Shape;350;p10"/>
          <p:cNvSpPr/>
          <p:nvPr/>
        </p:nvSpPr>
        <p:spPr>
          <a:xfrm>
            <a:off x="9813843" y="3324377"/>
            <a:ext cx="346075" cy="387350"/>
          </a:xfrm>
          <a:custGeom>
            <a:avLst/>
            <a:gdLst/>
            <a:ahLst/>
            <a:cxnLst/>
            <a:rect l="l" t="t" r="r" b="b"/>
            <a:pathLst>
              <a:path w="346075" h="387350" extrusionOk="0">
                <a:moveTo>
                  <a:pt x="172799" y="387299"/>
                </a:moveTo>
                <a:lnTo>
                  <a:pt x="0" y="214499"/>
                </a:lnTo>
                <a:lnTo>
                  <a:pt x="86399" y="214499"/>
                </a:lnTo>
                <a:lnTo>
                  <a:pt x="86399" y="0"/>
                </a:lnTo>
                <a:lnTo>
                  <a:pt x="259199" y="0"/>
                </a:lnTo>
                <a:lnTo>
                  <a:pt x="259199" y="214499"/>
                </a:lnTo>
                <a:lnTo>
                  <a:pt x="345599" y="214499"/>
                </a:lnTo>
                <a:lnTo>
                  <a:pt x="172799" y="3872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3" y="5040660"/>
            <a:ext cx="2519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40444" y="1792177"/>
            <a:ext cx="539999" cy="53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10"/>
          <p:cNvSpPr txBox="1"/>
          <p:nvPr/>
        </p:nvSpPr>
        <p:spPr>
          <a:xfrm>
            <a:off x="1771852" y="4120207"/>
            <a:ext cx="79184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СурГУ</a:t>
            </a: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4" name="Google Shape;354;p10"/>
          <p:cNvSpPr txBox="1"/>
          <p:nvPr/>
        </p:nvSpPr>
        <p:spPr>
          <a:xfrm>
            <a:off x="5616652" y="4120207"/>
            <a:ext cx="791845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СурГУ</a:t>
            </a: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5" name="Google Shape;355;p10"/>
          <p:cNvSpPr txBox="1"/>
          <p:nvPr/>
        </p:nvSpPr>
        <p:spPr>
          <a:xfrm>
            <a:off x="9619876" y="4120207"/>
            <a:ext cx="58166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ЮГУ</a:t>
            </a: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6" name="Google Shape;356;p10"/>
          <p:cNvSpPr txBox="1"/>
          <p:nvPr/>
        </p:nvSpPr>
        <p:spPr>
          <a:xfrm>
            <a:off x="1297161" y="4873536"/>
            <a:ext cx="1721400" cy="12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Цифра нефти</a:t>
            </a:r>
            <a:endParaRPr sz="1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Центр компьютерного инжиниринга</a:t>
            </a:r>
            <a:endParaRPr sz="1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7" name="Google Shape;357;p10"/>
          <p:cNvSpPr txBox="1"/>
          <p:nvPr/>
        </p:nvSpPr>
        <p:spPr>
          <a:xfrm>
            <a:off x="9446203" y="5016856"/>
            <a:ext cx="13893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Карбоновый полигон</a:t>
            </a:r>
            <a:endParaRPr sz="1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8" name="Google Shape;358;p10"/>
          <p:cNvSpPr txBox="1"/>
          <p:nvPr/>
        </p:nvSpPr>
        <p:spPr>
          <a:xfrm>
            <a:off x="5503545" y="5048152"/>
            <a:ext cx="11850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Код жизни</a:t>
            </a:r>
            <a:endParaRPr sz="1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9" name="Google Shape;359;p10"/>
          <p:cNvSpPr/>
          <p:nvPr/>
        </p:nvSpPr>
        <p:spPr>
          <a:xfrm>
            <a:off x="5839570" y="3325400"/>
            <a:ext cx="346075" cy="387350"/>
          </a:xfrm>
          <a:custGeom>
            <a:avLst/>
            <a:gdLst/>
            <a:ahLst/>
            <a:cxnLst/>
            <a:rect l="l" t="t" r="r" b="b"/>
            <a:pathLst>
              <a:path w="346075" h="387350" extrusionOk="0">
                <a:moveTo>
                  <a:pt x="172799" y="387299"/>
                </a:moveTo>
                <a:lnTo>
                  <a:pt x="0" y="214499"/>
                </a:lnTo>
                <a:lnTo>
                  <a:pt x="86399" y="214499"/>
                </a:lnTo>
                <a:lnTo>
                  <a:pt x="86399" y="0"/>
                </a:lnTo>
                <a:lnTo>
                  <a:pt x="259199" y="0"/>
                </a:lnTo>
                <a:lnTo>
                  <a:pt x="259199" y="214499"/>
                </a:lnTo>
                <a:lnTo>
                  <a:pt x="345599" y="214499"/>
                </a:lnTo>
                <a:lnTo>
                  <a:pt x="172799" y="3872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2321" y="5051752"/>
            <a:ext cx="251999" cy="251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0"/>
          <p:cNvSpPr/>
          <p:nvPr/>
        </p:nvSpPr>
        <p:spPr>
          <a:xfrm>
            <a:off x="5742174" y="1792177"/>
            <a:ext cx="633095" cy="540385"/>
          </a:xfrm>
          <a:custGeom>
            <a:avLst/>
            <a:gdLst/>
            <a:ahLst/>
            <a:cxnLst/>
            <a:rect l="l" t="t" r="r" b="b"/>
            <a:pathLst>
              <a:path w="633095" h="540385" extrusionOk="0">
                <a:moveTo>
                  <a:pt x="394079" y="539996"/>
                </a:moveTo>
                <a:lnTo>
                  <a:pt x="347049" y="539996"/>
                </a:lnTo>
                <a:lnTo>
                  <a:pt x="342183" y="534147"/>
                </a:lnTo>
                <a:lnTo>
                  <a:pt x="342183" y="467865"/>
                </a:lnTo>
                <a:lnTo>
                  <a:pt x="343323" y="451082"/>
                </a:lnTo>
                <a:lnTo>
                  <a:pt x="346440" y="435944"/>
                </a:lnTo>
                <a:lnTo>
                  <a:pt x="351078" y="422633"/>
                </a:lnTo>
                <a:lnTo>
                  <a:pt x="356779" y="411331"/>
                </a:lnTo>
                <a:lnTo>
                  <a:pt x="4865" y="411331"/>
                </a:lnTo>
                <a:lnTo>
                  <a:pt x="0" y="405484"/>
                </a:lnTo>
                <a:lnTo>
                  <a:pt x="0" y="222236"/>
                </a:lnTo>
                <a:lnTo>
                  <a:pt x="4865" y="216388"/>
                </a:lnTo>
                <a:lnTo>
                  <a:pt x="392456" y="216388"/>
                </a:lnTo>
                <a:lnTo>
                  <a:pt x="395701" y="212488"/>
                </a:lnTo>
                <a:lnTo>
                  <a:pt x="395701" y="194944"/>
                </a:lnTo>
                <a:lnTo>
                  <a:pt x="4865" y="194944"/>
                </a:lnTo>
                <a:lnTo>
                  <a:pt x="0" y="191044"/>
                </a:lnTo>
                <a:lnTo>
                  <a:pt x="0" y="5848"/>
                </a:lnTo>
                <a:lnTo>
                  <a:pt x="4865" y="0"/>
                </a:lnTo>
                <a:lnTo>
                  <a:pt x="394079" y="0"/>
                </a:lnTo>
                <a:lnTo>
                  <a:pt x="398943" y="5848"/>
                </a:lnTo>
                <a:lnTo>
                  <a:pt x="398943" y="17545"/>
                </a:lnTo>
                <a:lnTo>
                  <a:pt x="394079" y="23393"/>
                </a:lnTo>
                <a:lnTo>
                  <a:pt x="19460" y="23393"/>
                </a:lnTo>
                <a:lnTo>
                  <a:pt x="19460" y="171551"/>
                </a:lnTo>
                <a:lnTo>
                  <a:pt x="427624" y="171551"/>
                </a:lnTo>
                <a:lnTo>
                  <a:pt x="428103" y="178861"/>
                </a:lnTo>
                <a:lnTo>
                  <a:pt x="428135" y="198842"/>
                </a:lnTo>
                <a:lnTo>
                  <a:pt x="490579" y="198842"/>
                </a:lnTo>
                <a:lnTo>
                  <a:pt x="469691" y="209321"/>
                </a:lnTo>
                <a:lnTo>
                  <a:pt x="449293" y="215566"/>
                </a:lnTo>
                <a:lnTo>
                  <a:pt x="433001" y="218337"/>
                </a:lnTo>
                <a:lnTo>
                  <a:pt x="433001" y="230034"/>
                </a:lnTo>
                <a:lnTo>
                  <a:pt x="407053" y="230034"/>
                </a:lnTo>
                <a:lnTo>
                  <a:pt x="400565" y="237831"/>
                </a:lnTo>
                <a:lnTo>
                  <a:pt x="400565" y="241731"/>
                </a:lnTo>
                <a:lnTo>
                  <a:pt x="21082" y="241731"/>
                </a:lnTo>
                <a:lnTo>
                  <a:pt x="21082" y="389889"/>
                </a:lnTo>
                <a:lnTo>
                  <a:pt x="429631" y="389889"/>
                </a:lnTo>
                <a:lnTo>
                  <a:pt x="395701" y="405484"/>
                </a:lnTo>
                <a:lnTo>
                  <a:pt x="389695" y="408408"/>
                </a:lnTo>
                <a:lnTo>
                  <a:pt x="378064" y="418642"/>
                </a:lnTo>
                <a:lnTo>
                  <a:pt x="366737" y="438380"/>
                </a:lnTo>
                <a:lnTo>
                  <a:pt x="361643" y="469814"/>
                </a:lnTo>
                <a:lnTo>
                  <a:pt x="361643" y="516601"/>
                </a:lnTo>
                <a:lnTo>
                  <a:pt x="394079" y="516601"/>
                </a:lnTo>
                <a:lnTo>
                  <a:pt x="398943" y="522450"/>
                </a:lnTo>
                <a:lnTo>
                  <a:pt x="398943" y="534147"/>
                </a:lnTo>
                <a:lnTo>
                  <a:pt x="394079" y="539996"/>
                </a:lnTo>
                <a:close/>
              </a:path>
              <a:path w="633095" h="540385" extrusionOk="0">
                <a:moveTo>
                  <a:pt x="427624" y="171551"/>
                </a:moveTo>
                <a:lnTo>
                  <a:pt x="397322" y="171551"/>
                </a:lnTo>
                <a:lnTo>
                  <a:pt x="401706" y="144716"/>
                </a:lnTo>
                <a:lnTo>
                  <a:pt x="411715" y="120622"/>
                </a:lnTo>
                <a:lnTo>
                  <a:pt x="426285" y="100548"/>
                </a:lnTo>
                <a:lnTo>
                  <a:pt x="444352" y="85774"/>
                </a:lnTo>
                <a:lnTo>
                  <a:pt x="444352" y="23393"/>
                </a:lnTo>
                <a:lnTo>
                  <a:pt x="420026" y="23393"/>
                </a:lnTo>
                <a:lnTo>
                  <a:pt x="415161" y="17545"/>
                </a:lnTo>
                <a:lnTo>
                  <a:pt x="415161" y="5848"/>
                </a:lnTo>
                <a:lnTo>
                  <a:pt x="420026" y="0"/>
                </a:lnTo>
                <a:lnTo>
                  <a:pt x="458947" y="0"/>
                </a:lnTo>
                <a:lnTo>
                  <a:pt x="463813" y="5848"/>
                </a:lnTo>
                <a:lnTo>
                  <a:pt x="463813" y="77978"/>
                </a:lnTo>
                <a:lnTo>
                  <a:pt x="507140" y="77978"/>
                </a:lnTo>
                <a:lnTo>
                  <a:pt x="525844" y="82607"/>
                </a:lnTo>
                <a:lnTo>
                  <a:pt x="544067" y="97471"/>
                </a:lnTo>
                <a:lnTo>
                  <a:pt x="484895" y="97471"/>
                </a:lnTo>
                <a:lnTo>
                  <a:pt x="457782" y="103959"/>
                </a:lnTo>
                <a:lnTo>
                  <a:pt x="437054" y="121596"/>
                </a:lnTo>
                <a:lnTo>
                  <a:pt x="426057" y="147639"/>
                </a:lnTo>
                <a:lnTo>
                  <a:pt x="427624" y="171551"/>
                </a:lnTo>
                <a:close/>
              </a:path>
              <a:path w="633095" h="540385" extrusionOk="0">
                <a:moveTo>
                  <a:pt x="507140" y="77978"/>
                </a:moveTo>
                <a:lnTo>
                  <a:pt x="463813" y="77978"/>
                </a:lnTo>
                <a:lnTo>
                  <a:pt x="476786" y="74078"/>
                </a:lnTo>
                <a:lnTo>
                  <a:pt x="491383" y="74078"/>
                </a:lnTo>
                <a:lnTo>
                  <a:pt x="507140" y="77978"/>
                </a:lnTo>
                <a:close/>
              </a:path>
              <a:path w="633095" h="540385" extrusionOk="0">
                <a:moveTo>
                  <a:pt x="580577" y="200792"/>
                </a:moveTo>
                <a:lnTo>
                  <a:pt x="561117" y="200792"/>
                </a:lnTo>
                <a:lnTo>
                  <a:pt x="561117" y="181298"/>
                </a:lnTo>
                <a:lnTo>
                  <a:pt x="555694" y="148462"/>
                </a:lnTo>
                <a:lnTo>
                  <a:pt x="540845" y="121840"/>
                </a:lnTo>
                <a:lnTo>
                  <a:pt x="518698" y="103990"/>
                </a:lnTo>
                <a:lnTo>
                  <a:pt x="491383" y="97471"/>
                </a:lnTo>
                <a:lnTo>
                  <a:pt x="544067" y="97471"/>
                </a:lnTo>
                <a:lnTo>
                  <a:pt x="554224" y="105757"/>
                </a:lnTo>
                <a:lnTo>
                  <a:pt x="573482" y="139872"/>
                </a:lnTo>
                <a:lnTo>
                  <a:pt x="580577" y="181298"/>
                </a:lnTo>
                <a:lnTo>
                  <a:pt x="580577" y="200792"/>
                </a:lnTo>
                <a:close/>
              </a:path>
              <a:path w="633095" h="540385" extrusionOk="0">
                <a:moveTo>
                  <a:pt x="490579" y="198842"/>
                </a:moveTo>
                <a:lnTo>
                  <a:pt x="429756" y="198842"/>
                </a:lnTo>
                <a:lnTo>
                  <a:pt x="439284" y="197868"/>
                </a:lnTo>
                <a:lnTo>
                  <a:pt x="462191" y="192507"/>
                </a:lnTo>
                <a:lnTo>
                  <a:pt x="489963" y="179104"/>
                </a:lnTo>
                <a:lnTo>
                  <a:pt x="514086" y="154005"/>
                </a:lnTo>
                <a:lnTo>
                  <a:pt x="515708" y="150107"/>
                </a:lnTo>
                <a:lnTo>
                  <a:pt x="523817" y="150107"/>
                </a:lnTo>
                <a:lnTo>
                  <a:pt x="528681" y="152056"/>
                </a:lnTo>
                <a:lnTo>
                  <a:pt x="531926" y="159854"/>
                </a:lnTo>
                <a:lnTo>
                  <a:pt x="533522" y="166251"/>
                </a:lnTo>
                <a:lnTo>
                  <a:pt x="538615" y="178861"/>
                </a:lnTo>
                <a:lnTo>
                  <a:pt x="540268" y="181298"/>
                </a:lnTo>
                <a:lnTo>
                  <a:pt x="512465" y="181298"/>
                </a:lnTo>
                <a:lnTo>
                  <a:pt x="491610" y="198325"/>
                </a:lnTo>
                <a:lnTo>
                  <a:pt x="490579" y="198842"/>
                </a:lnTo>
                <a:close/>
              </a:path>
              <a:path w="633095" h="540385" extrusionOk="0">
                <a:moveTo>
                  <a:pt x="543382" y="325556"/>
                </a:moveTo>
                <a:lnTo>
                  <a:pt x="494626" y="325556"/>
                </a:lnTo>
                <a:lnTo>
                  <a:pt x="513148" y="321079"/>
                </a:lnTo>
                <a:lnTo>
                  <a:pt x="528479" y="308743"/>
                </a:lnTo>
                <a:lnTo>
                  <a:pt x="538640" y="290192"/>
                </a:lnTo>
                <a:lnTo>
                  <a:pt x="541656" y="267073"/>
                </a:lnTo>
                <a:lnTo>
                  <a:pt x="541656" y="216388"/>
                </a:lnTo>
                <a:lnTo>
                  <a:pt x="531621" y="209260"/>
                </a:lnTo>
                <a:lnTo>
                  <a:pt x="523411" y="200305"/>
                </a:lnTo>
                <a:lnTo>
                  <a:pt x="517025" y="190619"/>
                </a:lnTo>
                <a:lnTo>
                  <a:pt x="512465" y="181298"/>
                </a:lnTo>
                <a:lnTo>
                  <a:pt x="540268" y="181298"/>
                </a:lnTo>
                <a:lnTo>
                  <a:pt x="547661" y="192202"/>
                </a:lnTo>
                <a:lnTo>
                  <a:pt x="561117" y="200792"/>
                </a:lnTo>
                <a:lnTo>
                  <a:pt x="580577" y="200792"/>
                </a:lnTo>
                <a:lnTo>
                  <a:pt x="580577" y="212488"/>
                </a:lnTo>
                <a:lnTo>
                  <a:pt x="586279" y="219342"/>
                </a:lnTo>
                <a:lnTo>
                  <a:pt x="590916" y="227840"/>
                </a:lnTo>
                <a:lnTo>
                  <a:pt x="590995" y="228085"/>
                </a:lnTo>
                <a:lnTo>
                  <a:pt x="562738" y="228085"/>
                </a:lnTo>
                <a:lnTo>
                  <a:pt x="562738" y="265124"/>
                </a:lnTo>
                <a:lnTo>
                  <a:pt x="591784" y="265124"/>
                </a:lnTo>
                <a:lnTo>
                  <a:pt x="584631" y="277795"/>
                </a:lnTo>
                <a:lnTo>
                  <a:pt x="573279" y="287055"/>
                </a:lnTo>
                <a:lnTo>
                  <a:pt x="559495" y="290466"/>
                </a:lnTo>
                <a:lnTo>
                  <a:pt x="554655" y="306062"/>
                </a:lnTo>
                <a:lnTo>
                  <a:pt x="547534" y="320196"/>
                </a:lnTo>
                <a:lnTo>
                  <a:pt x="543382" y="325556"/>
                </a:lnTo>
                <a:close/>
              </a:path>
              <a:path w="633095" h="540385" extrusionOk="0">
                <a:moveTo>
                  <a:pt x="591784" y="265124"/>
                </a:moveTo>
                <a:lnTo>
                  <a:pt x="570847" y="265124"/>
                </a:lnTo>
                <a:lnTo>
                  <a:pt x="575711" y="257326"/>
                </a:lnTo>
                <a:lnTo>
                  <a:pt x="575711" y="237831"/>
                </a:lnTo>
                <a:lnTo>
                  <a:pt x="569224" y="230034"/>
                </a:lnTo>
                <a:lnTo>
                  <a:pt x="562738" y="228085"/>
                </a:lnTo>
                <a:lnTo>
                  <a:pt x="590995" y="228085"/>
                </a:lnTo>
                <a:lnTo>
                  <a:pt x="594032" y="237435"/>
                </a:lnTo>
                <a:lnTo>
                  <a:pt x="595172" y="247578"/>
                </a:lnTo>
                <a:lnTo>
                  <a:pt x="592334" y="264149"/>
                </a:lnTo>
                <a:lnTo>
                  <a:pt x="591784" y="265124"/>
                </a:lnTo>
                <a:close/>
              </a:path>
              <a:path w="633095" h="540385" extrusionOk="0">
                <a:moveTo>
                  <a:pt x="433001" y="267073"/>
                </a:moveTo>
                <a:lnTo>
                  <a:pt x="413540" y="267073"/>
                </a:lnTo>
                <a:lnTo>
                  <a:pt x="413540" y="230034"/>
                </a:lnTo>
                <a:lnTo>
                  <a:pt x="433001" y="230034"/>
                </a:lnTo>
                <a:lnTo>
                  <a:pt x="433001" y="267073"/>
                </a:lnTo>
                <a:close/>
              </a:path>
              <a:path w="633095" h="540385" extrusionOk="0">
                <a:moveTo>
                  <a:pt x="429631" y="389889"/>
                </a:moveTo>
                <a:lnTo>
                  <a:pt x="379483" y="389889"/>
                </a:lnTo>
                <a:lnTo>
                  <a:pt x="384349" y="387938"/>
                </a:lnTo>
                <a:lnTo>
                  <a:pt x="390835" y="384040"/>
                </a:lnTo>
                <a:lnTo>
                  <a:pt x="450838" y="356748"/>
                </a:lnTo>
                <a:lnTo>
                  <a:pt x="450838" y="341151"/>
                </a:lnTo>
                <a:lnTo>
                  <a:pt x="440298" y="331313"/>
                </a:lnTo>
                <a:lnTo>
                  <a:pt x="430973" y="319464"/>
                </a:lnTo>
                <a:lnTo>
                  <a:pt x="423473" y="305788"/>
                </a:lnTo>
                <a:lnTo>
                  <a:pt x="418404" y="290466"/>
                </a:lnTo>
                <a:lnTo>
                  <a:pt x="404620" y="287055"/>
                </a:lnTo>
                <a:lnTo>
                  <a:pt x="393267" y="277795"/>
                </a:lnTo>
                <a:lnTo>
                  <a:pt x="385564" y="264149"/>
                </a:lnTo>
                <a:lnTo>
                  <a:pt x="382726" y="247578"/>
                </a:lnTo>
                <a:lnTo>
                  <a:pt x="382726" y="241731"/>
                </a:lnTo>
                <a:lnTo>
                  <a:pt x="400565" y="241731"/>
                </a:lnTo>
                <a:lnTo>
                  <a:pt x="400565" y="257326"/>
                </a:lnTo>
                <a:lnTo>
                  <a:pt x="405431" y="265124"/>
                </a:lnTo>
                <a:lnTo>
                  <a:pt x="413540" y="267073"/>
                </a:lnTo>
                <a:lnTo>
                  <a:pt x="433001" y="267073"/>
                </a:lnTo>
                <a:lnTo>
                  <a:pt x="436954" y="290192"/>
                </a:lnTo>
                <a:lnTo>
                  <a:pt x="447596" y="308743"/>
                </a:lnTo>
                <a:lnTo>
                  <a:pt x="463104" y="321079"/>
                </a:lnTo>
                <a:lnTo>
                  <a:pt x="481652" y="325556"/>
                </a:lnTo>
                <a:lnTo>
                  <a:pt x="543382" y="325556"/>
                </a:lnTo>
                <a:lnTo>
                  <a:pt x="538285" y="332136"/>
                </a:lnTo>
                <a:lnTo>
                  <a:pt x="527060" y="341151"/>
                </a:lnTo>
                <a:lnTo>
                  <a:pt x="527060" y="347000"/>
                </a:lnTo>
                <a:lnTo>
                  <a:pt x="470299" y="347000"/>
                </a:lnTo>
                <a:lnTo>
                  <a:pt x="470299" y="366495"/>
                </a:lnTo>
                <a:lnTo>
                  <a:pt x="480705" y="380141"/>
                </a:lnTo>
                <a:lnTo>
                  <a:pt x="450838" y="380141"/>
                </a:lnTo>
                <a:lnTo>
                  <a:pt x="429631" y="389889"/>
                </a:lnTo>
                <a:close/>
              </a:path>
              <a:path w="633095" h="540385" extrusionOk="0">
                <a:moveTo>
                  <a:pt x="504356" y="348950"/>
                </a:moveTo>
                <a:lnTo>
                  <a:pt x="478408" y="348950"/>
                </a:lnTo>
                <a:lnTo>
                  <a:pt x="475165" y="347000"/>
                </a:lnTo>
                <a:lnTo>
                  <a:pt x="509220" y="347000"/>
                </a:lnTo>
                <a:lnTo>
                  <a:pt x="504356" y="348950"/>
                </a:lnTo>
                <a:close/>
              </a:path>
              <a:path w="633095" h="540385" extrusionOk="0">
                <a:moveTo>
                  <a:pt x="512914" y="389889"/>
                </a:moveTo>
                <a:lnTo>
                  <a:pt x="488138" y="389889"/>
                </a:lnTo>
                <a:lnTo>
                  <a:pt x="509220" y="364545"/>
                </a:lnTo>
                <a:lnTo>
                  <a:pt x="509220" y="347000"/>
                </a:lnTo>
                <a:lnTo>
                  <a:pt x="527060" y="347000"/>
                </a:lnTo>
                <a:lnTo>
                  <a:pt x="527060" y="356748"/>
                </a:lnTo>
                <a:lnTo>
                  <a:pt x="577102" y="380141"/>
                </a:lnTo>
                <a:lnTo>
                  <a:pt x="520572" y="380141"/>
                </a:lnTo>
                <a:lnTo>
                  <a:pt x="512914" y="389889"/>
                </a:lnTo>
                <a:close/>
              </a:path>
              <a:path w="633095" h="540385" extrusionOk="0">
                <a:moveTo>
                  <a:pt x="489760" y="419129"/>
                </a:moveTo>
                <a:lnTo>
                  <a:pt x="484895" y="419129"/>
                </a:lnTo>
                <a:lnTo>
                  <a:pt x="481652" y="417180"/>
                </a:lnTo>
                <a:lnTo>
                  <a:pt x="480029" y="415231"/>
                </a:lnTo>
                <a:lnTo>
                  <a:pt x="450838" y="382090"/>
                </a:lnTo>
                <a:lnTo>
                  <a:pt x="450838" y="380141"/>
                </a:lnTo>
                <a:lnTo>
                  <a:pt x="480705" y="380141"/>
                </a:lnTo>
                <a:lnTo>
                  <a:pt x="488138" y="389889"/>
                </a:lnTo>
                <a:lnTo>
                  <a:pt x="512914" y="389889"/>
                </a:lnTo>
                <a:lnTo>
                  <a:pt x="493004" y="415231"/>
                </a:lnTo>
                <a:lnTo>
                  <a:pt x="489760" y="419129"/>
                </a:lnTo>
                <a:close/>
              </a:path>
              <a:path w="633095" h="540385" extrusionOk="0">
                <a:moveTo>
                  <a:pt x="627607" y="539996"/>
                </a:moveTo>
                <a:lnTo>
                  <a:pt x="416783" y="539996"/>
                </a:lnTo>
                <a:lnTo>
                  <a:pt x="411917" y="534147"/>
                </a:lnTo>
                <a:lnTo>
                  <a:pt x="411917" y="522450"/>
                </a:lnTo>
                <a:lnTo>
                  <a:pt x="416783" y="516601"/>
                </a:lnTo>
                <a:lnTo>
                  <a:pt x="609768" y="516601"/>
                </a:lnTo>
                <a:lnTo>
                  <a:pt x="609768" y="469814"/>
                </a:lnTo>
                <a:lnTo>
                  <a:pt x="593348" y="419373"/>
                </a:lnTo>
                <a:lnTo>
                  <a:pt x="520572" y="380141"/>
                </a:lnTo>
                <a:lnTo>
                  <a:pt x="577102" y="380141"/>
                </a:lnTo>
                <a:lnTo>
                  <a:pt x="615039" y="409139"/>
                </a:lnTo>
                <a:lnTo>
                  <a:pt x="632472" y="467865"/>
                </a:lnTo>
                <a:lnTo>
                  <a:pt x="632472" y="534147"/>
                </a:lnTo>
                <a:lnTo>
                  <a:pt x="627607" y="5399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84338" y="1837013"/>
            <a:ext cx="102167" cy="105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84338" y="2055351"/>
            <a:ext cx="102168" cy="1033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4" name="Google Shape;364;p10"/>
          <p:cNvGrpSpPr/>
          <p:nvPr/>
        </p:nvGrpSpPr>
        <p:grpSpPr>
          <a:xfrm>
            <a:off x="9581231" y="3906365"/>
            <a:ext cx="923576" cy="915625"/>
            <a:chOff x="14478023" y="2763754"/>
            <a:chExt cx="1326848" cy="1315425"/>
          </a:xfrm>
        </p:grpSpPr>
        <p:sp>
          <p:nvSpPr>
            <p:cNvPr id="365" name="Google Shape;365;p10"/>
            <p:cNvSpPr/>
            <p:nvPr/>
          </p:nvSpPr>
          <p:spPr>
            <a:xfrm>
              <a:off x="14478023" y="2763754"/>
              <a:ext cx="1224000" cy="1224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6" name="Google Shape;366;p10" descr="Рекламно-информационные материалы - Югорский государственный ..."/>
            <p:cNvPicPr preferRelativeResize="0"/>
            <p:nvPr/>
          </p:nvPicPr>
          <p:blipFill rotWithShape="1">
            <a:blip r:embed="rId8">
              <a:alphaModFix/>
            </a:blip>
            <a:srcRect l="37160" t="29157" r="34205" b="25416"/>
            <a:stretch/>
          </p:blipFill>
          <p:spPr>
            <a:xfrm>
              <a:off x="14520380" y="2778821"/>
              <a:ext cx="1284491" cy="13003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7" name="Google Shape;367;p10"/>
          <p:cNvGrpSpPr/>
          <p:nvPr/>
        </p:nvGrpSpPr>
        <p:grpSpPr>
          <a:xfrm>
            <a:off x="1711709" y="3896310"/>
            <a:ext cx="851988" cy="851988"/>
            <a:chOff x="7744851" y="4039531"/>
            <a:chExt cx="1224000" cy="1224000"/>
          </a:xfrm>
        </p:grpSpPr>
        <p:sp>
          <p:nvSpPr>
            <p:cNvPr id="368" name="Google Shape;368;p10"/>
            <p:cNvSpPr/>
            <p:nvPr/>
          </p:nvSpPr>
          <p:spPr>
            <a:xfrm>
              <a:off x="7744851" y="4039531"/>
              <a:ext cx="1224000" cy="1224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9" name="Google Shape;369;p1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954050" y="4146680"/>
              <a:ext cx="802143" cy="10059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0" name="Google Shape;370;p10"/>
          <p:cNvGrpSpPr/>
          <p:nvPr/>
        </p:nvGrpSpPr>
        <p:grpSpPr>
          <a:xfrm>
            <a:off x="5627642" y="3872097"/>
            <a:ext cx="851988" cy="851988"/>
            <a:chOff x="7744851" y="4039531"/>
            <a:chExt cx="1224000" cy="1224000"/>
          </a:xfrm>
        </p:grpSpPr>
        <p:sp>
          <p:nvSpPr>
            <p:cNvPr id="371" name="Google Shape;371;p10"/>
            <p:cNvSpPr/>
            <p:nvPr/>
          </p:nvSpPr>
          <p:spPr>
            <a:xfrm>
              <a:off x="7744851" y="4039531"/>
              <a:ext cx="1224000" cy="1224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2" name="Google Shape;372;p1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954050" y="4146680"/>
              <a:ext cx="802143" cy="10059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3" name="Google Shape;373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44944" y="283700"/>
            <a:ext cx="1205609" cy="72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1"/>
          <p:cNvSpPr txBox="1"/>
          <p:nvPr/>
        </p:nvSpPr>
        <p:spPr>
          <a:xfrm>
            <a:off x="227042" y="122535"/>
            <a:ext cx="10279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5200" rIns="0" bIns="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3000"/>
              <a:buFont typeface="Montserrat Black"/>
              <a:buNone/>
            </a:pPr>
            <a:r>
              <a:rPr lang="ru-RU" sz="2800" b="1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Научные проекты ИНТЦ</a:t>
            </a:r>
            <a:endParaRPr sz="28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9" name="Google Shape;37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4819" y="122525"/>
            <a:ext cx="1205609" cy="72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11"/>
          <p:cNvSpPr/>
          <p:nvPr/>
        </p:nvSpPr>
        <p:spPr>
          <a:xfrm>
            <a:off x="227052" y="960350"/>
            <a:ext cx="2917500" cy="458100"/>
          </a:xfrm>
          <a:prstGeom prst="roundRect">
            <a:avLst>
              <a:gd name="adj" fmla="val 16667"/>
            </a:avLst>
          </a:prstGeom>
          <a:solidFill>
            <a:srgbClr val="062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Здоровьесбережение и качество жизни населения</a:t>
            </a:r>
            <a:endParaRPr sz="1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226975" y="1518531"/>
            <a:ext cx="2917500" cy="2405700"/>
          </a:xfrm>
          <a:prstGeom prst="roundRect">
            <a:avLst>
              <a:gd name="adj" fmla="val 8126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Югра-Ген</a:t>
            </a:r>
            <a:endParaRPr sz="1100" b="1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Цель проекта: </a:t>
            </a:r>
            <a:r>
              <a:rPr lang="ru-RU" sz="9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Разработка и внедрение методов молекулярно-генетической диагностики, персонализированных подходов в лечении и профилактике кардиологических, онкологических и нейродегенеративных заболеваний</a:t>
            </a:r>
            <a:endParaRPr sz="900" b="0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Результаты: </a:t>
            </a:r>
            <a:r>
              <a:rPr lang="ru-RU" sz="9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Центр высоких биомедицинских технологий НТИ UNITY PARK</a:t>
            </a:r>
            <a:endParaRPr sz="900" b="0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Продукты: </a:t>
            </a:r>
            <a:r>
              <a:rPr lang="ru-RU" sz="9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Новые методы генетической диагностики, снижающие смертность от сердечно-сосудистых и онкологических заболеваний; Цифровой сервис персонифицированного ведения пациентов с высокими генетическими сердечно-сосудистыми рисками; Сетевые образовательные программы</a:t>
            </a:r>
            <a:endParaRPr sz="900" b="0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82" name="Google Shape;382;p11"/>
          <p:cNvSpPr/>
          <p:nvPr/>
        </p:nvSpPr>
        <p:spPr>
          <a:xfrm>
            <a:off x="3354916" y="960350"/>
            <a:ext cx="8528100" cy="458100"/>
          </a:xfrm>
          <a:prstGeom prst="roundRect">
            <a:avLst>
              <a:gd name="adj" fmla="val 16667"/>
            </a:avLst>
          </a:prstGeom>
          <a:solidFill>
            <a:srgbClr val="062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Разработка технологий энергетической безопасности</a:t>
            </a:r>
            <a:endParaRPr sz="1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3" name="Google Shape;383;p11"/>
          <p:cNvSpPr/>
          <p:nvPr/>
        </p:nvSpPr>
        <p:spPr>
          <a:xfrm>
            <a:off x="3354849" y="1494650"/>
            <a:ext cx="2739600" cy="2405700"/>
          </a:xfrm>
          <a:prstGeom prst="roundRect">
            <a:avLst>
              <a:gd name="adj" fmla="val 8126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Цифра нефти</a:t>
            </a:r>
            <a:endParaRPr sz="1100" b="1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Цель проекта:</a:t>
            </a:r>
            <a:r>
              <a:rPr lang="ru-RU" sz="9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 Трансфер прорывных технологий и опережающая подготовка кадров для нефтегазодобывающего и нефтехимического кластера</a:t>
            </a:r>
            <a:endParaRPr sz="900" b="0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Результаты: </a:t>
            </a:r>
            <a:r>
              <a:rPr lang="ru-RU" sz="9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Созданы коммерческие продукты в центрах компьютерного инжиниринга и химического инжиниринга</a:t>
            </a:r>
            <a:endParaRPr sz="900" b="0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Продукты:</a:t>
            </a:r>
            <a:endParaRPr sz="900" b="1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Программный комплекс оптимизации и сертификации рецептур буровых растворов;</a:t>
            </a:r>
            <a:endParaRPr sz="900" b="0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Методология цифровой сертификации рецептур буровых растворов на основе виртуальных испытаний; Цифровые двойники элементов нефтегазового оборудования</a:t>
            </a:r>
            <a:endParaRPr sz="900" b="1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84" name="Google Shape;384;p11"/>
          <p:cNvSpPr/>
          <p:nvPr/>
        </p:nvSpPr>
        <p:spPr>
          <a:xfrm>
            <a:off x="8097820" y="1490950"/>
            <a:ext cx="1915200" cy="2405700"/>
          </a:xfrm>
          <a:prstGeom prst="roundRect">
            <a:avLst>
              <a:gd name="adj" fmla="val 8126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Разработка инновационных технологий получения веществ и материалов на основе высокомолекулярных соединений нефти</a:t>
            </a:r>
            <a:endParaRPr sz="1100" b="1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Разрабатываются составы и технологии производства химических реагентов с возможностью их последующего промышленного производства в малотоннажном объеме.</a:t>
            </a:r>
            <a:endParaRPr sz="900" b="0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85" name="Google Shape;385;p11"/>
          <p:cNvSpPr/>
          <p:nvPr/>
        </p:nvSpPr>
        <p:spPr>
          <a:xfrm>
            <a:off x="227052" y="4120775"/>
            <a:ext cx="11655900" cy="458100"/>
          </a:xfrm>
          <a:prstGeom prst="roundRect">
            <a:avLst>
              <a:gd name="adj" fmla="val 16667"/>
            </a:avLst>
          </a:prstGeom>
          <a:solidFill>
            <a:srgbClr val="062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Передовые технологии и материалы, адаптированные для Севера и Арктики</a:t>
            </a:r>
            <a:endParaRPr sz="1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6" name="Google Shape;386;p11"/>
          <p:cNvSpPr/>
          <p:nvPr/>
        </p:nvSpPr>
        <p:spPr>
          <a:xfrm>
            <a:off x="226975" y="4680075"/>
            <a:ext cx="2917500" cy="2028900"/>
          </a:xfrm>
          <a:prstGeom prst="roundRect">
            <a:avLst>
              <a:gd name="adj" fmla="val 8126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Центр компьютерного инжиниринга</a:t>
            </a:r>
            <a:endParaRPr sz="1100" b="1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Цель проекта: </a:t>
            </a:r>
            <a:r>
              <a:rPr lang="ru-RU" sz="9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Площадка для выполнения инновационных НИОКР в интересах высокотехнологичных предприятий-производителей Югры</a:t>
            </a:r>
            <a:endParaRPr sz="900" b="0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Результаты: </a:t>
            </a:r>
            <a:r>
              <a:rPr lang="ru-RU" sz="9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Цифровые двойники, цифровой прототип, программное обеспечение</a:t>
            </a:r>
            <a:endParaRPr sz="900" b="0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Продукты: </a:t>
            </a:r>
            <a:r>
              <a:rPr lang="ru-RU" sz="9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Цифровая аналитика и синтез с учетом физических свойств и условий эксплуатации;</a:t>
            </a:r>
            <a:endParaRPr sz="900" b="0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Компьютерный инжиниринг композитных материалов, физико-механических и композиционных изделий, узлов и конструкций</a:t>
            </a:r>
            <a:endParaRPr sz="900" b="0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87" name="Google Shape;387;p11"/>
          <p:cNvSpPr/>
          <p:nvPr/>
        </p:nvSpPr>
        <p:spPr>
          <a:xfrm>
            <a:off x="3278945" y="4680075"/>
            <a:ext cx="1374900" cy="2028900"/>
          </a:xfrm>
          <a:prstGeom prst="roundRect">
            <a:avLst>
              <a:gd name="adj" fmla="val 8126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ЭкоАэроЛаб</a:t>
            </a:r>
            <a:endParaRPr sz="1100" b="1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Исследования пластовых систем и химических составов (ГОС, ПАВ) для повышения нефтеотдачи в условиях месторождений Западной Сибири</a:t>
            </a:r>
            <a:endParaRPr sz="900" b="1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88" name="Google Shape;388;p11"/>
          <p:cNvSpPr/>
          <p:nvPr/>
        </p:nvSpPr>
        <p:spPr>
          <a:xfrm>
            <a:off x="6297685" y="4680075"/>
            <a:ext cx="1798200" cy="2028900"/>
          </a:xfrm>
          <a:prstGeom prst="roundRect">
            <a:avLst>
              <a:gd name="adj" fmla="val 8126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Развитие методик моделирования уникальных изделий</a:t>
            </a:r>
            <a:endParaRPr sz="1100" b="1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Экспериментальная площадка для производства запасных частей изделий энергетических предприятий (ЭПП), интеграция передовых методов для автоматизированных технологий партнеров металлургических производств</a:t>
            </a:r>
            <a:endParaRPr sz="1200" b="1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89" name="Google Shape;389;p11"/>
          <p:cNvSpPr/>
          <p:nvPr/>
        </p:nvSpPr>
        <p:spPr>
          <a:xfrm>
            <a:off x="4788315" y="4687475"/>
            <a:ext cx="1374900" cy="2028900"/>
          </a:xfrm>
          <a:prstGeom prst="roundRect">
            <a:avLst>
              <a:gd name="adj" fmla="val 8126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Беспилотная внедорожная транспортная платформа</a:t>
            </a:r>
            <a:endParaRPr sz="1100" b="1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Включает в себя комплекс мероприятий по разработке и апробации опытного образца беспилотной транспортной платформы</a:t>
            </a:r>
            <a:endParaRPr sz="1100" b="1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90" name="Google Shape;390;p11"/>
          <p:cNvSpPr/>
          <p:nvPr/>
        </p:nvSpPr>
        <p:spPr>
          <a:xfrm>
            <a:off x="8230355" y="4680075"/>
            <a:ext cx="2143500" cy="2028900"/>
          </a:xfrm>
          <a:prstGeom prst="roundRect">
            <a:avLst>
              <a:gd name="adj" fmla="val 8126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Международный центр по оценке и верификации углеродных единиц и региональной системы мониторинга за потоками парниковых газов</a:t>
            </a:r>
            <a:endParaRPr sz="1100" b="1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Направлен на формирование региональной сети мониторинга парниковых газов на лесобиомах при комплексах Ханты-Мансийского автономного округа</a:t>
            </a:r>
            <a:endParaRPr sz="900" b="1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91" name="Google Shape;391;p11"/>
          <p:cNvSpPr/>
          <p:nvPr/>
        </p:nvSpPr>
        <p:spPr>
          <a:xfrm>
            <a:off x="10508325" y="4680075"/>
            <a:ext cx="1374900" cy="2028900"/>
          </a:xfrm>
          <a:prstGeom prst="roundRect">
            <a:avLst>
              <a:gd name="adj" fmla="val 8126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Лаборатория микотехнологий</a:t>
            </a:r>
            <a:endParaRPr sz="1100" b="1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9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Разработка в области микологии в условиях северных регионов.</a:t>
            </a:r>
            <a:endParaRPr sz="1000" b="0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92" name="Google Shape;392;p11"/>
          <p:cNvSpPr/>
          <p:nvPr/>
        </p:nvSpPr>
        <p:spPr>
          <a:xfrm>
            <a:off x="10146355" y="1490950"/>
            <a:ext cx="1736700" cy="2405700"/>
          </a:xfrm>
          <a:prstGeom prst="roundRect">
            <a:avLst>
              <a:gd name="adj" fmla="val 8126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Цифровые двойники объектов энергосистемы Ханты-Мансийского автономного округа</a:t>
            </a:r>
            <a:endParaRPr sz="1000" b="0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93" name="Google Shape;393;p11"/>
          <p:cNvSpPr/>
          <p:nvPr/>
        </p:nvSpPr>
        <p:spPr>
          <a:xfrm>
            <a:off x="6227784" y="1490950"/>
            <a:ext cx="1736700" cy="2405700"/>
          </a:xfrm>
          <a:prstGeom prst="roundRect">
            <a:avLst>
              <a:gd name="adj" fmla="val 8126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Нефтепромысловая химия</a:t>
            </a:r>
            <a:endParaRPr sz="1100" b="1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Исследования пластовых систем и химических составов (ГОС, ПАВ) для повышения нефтеотдачи в условиях месторождений Западной Сибири</a:t>
            </a:r>
            <a:endParaRPr sz="1000" b="0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2"/>
          <p:cNvSpPr txBox="1"/>
          <p:nvPr/>
        </p:nvSpPr>
        <p:spPr>
          <a:xfrm>
            <a:off x="529774" y="419186"/>
            <a:ext cx="9954900" cy="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ctr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</a:pPr>
            <a:r>
              <a:rPr lang="ru-RU" sz="2700" b="1" i="0" u="none" strike="noStrike" cap="none">
                <a:solidFill>
                  <a:srgbClr val="001F5F"/>
                </a:solidFill>
                <a:latin typeface="Montserrat"/>
                <a:ea typeface="Montserrat"/>
                <a:cs typeface="Montserrat"/>
                <a:sym typeface="Montserrat"/>
              </a:rPr>
              <a:t>Организационное обеспечение деятельности ИНТЦ </a:t>
            </a:r>
            <a:endParaRPr sz="2700" b="1" i="0" u="none" strike="noStrike" cap="none">
              <a:solidFill>
                <a:srgbClr val="001F5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9" name="Google Shape;39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4944" y="283700"/>
            <a:ext cx="1205609" cy="72725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2"/>
          <p:cNvSpPr/>
          <p:nvPr/>
        </p:nvSpPr>
        <p:spPr>
          <a:xfrm>
            <a:off x="529778" y="1569775"/>
            <a:ext cx="3458700" cy="1129800"/>
          </a:xfrm>
          <a:prstGeom prst="roundRect">
            <a:avLst>
              <a:gd name="adj" fmla="val 16667"/>
            </a:avLst>
          </a:prstGeom>
          <a:solidFill>
            <a:srgbClr val="001F5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СОПРОВОЖДЕНИЕ РЕАЛИЗАЦИИ СТРАТЕГИИ РАЗВИТИЯ ИНТЦ ЮНИТИ ПАРК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12"/>
          <p:cNvSpPr/>
          <p:nvPr/>
        </p:nvSpPr>
        <p:spPr>
          <a:xfrm>
            <a:off x="529713" y="2962050"/>
            <a:ext cx="3458700" cy="1404000"/>
          </a:xfrm>
          <a:prstGeom prst="roundRect">
            <a:avLst>
              <a:gd name="adj" fmla="val 16667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400" b="0" i="0" u="none" strike="noStrike" cap="none">
                <a:solidFill>
                  <a:srgbClr val="0620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Администрирование регионального проекта «Создание Технопарка в ИНТЦ ЮНИТИ ПАРК»</a:t>
            </a:r>
            <a:endParaRPr sz="1400" b="0" i="0" u="none" strike="noStrike" cap="none">
              <a:solidFill>
                <a:srgbClr val="06205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02" name="Google Shape;40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911" y="3175673"/>
            <a:ext cx="260550" cy="26052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2"/>
          <p:cNvSpPr/>
          <p:nvPr/>
        </p:nvSpPr>
        <p:spPr>
          <a:xfrm>
            <a:off x="529713" y="4628500"/>
            <a:ext cx="3458700" cy="1404000"/>
          </a:xfrm>
          <a:prstGeom prst="roundRect">
            <a:avLst>
              <a:gd name="adj" fmla="val 16667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0620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Мониторинг показателей стратегии, актуализация содержания стратегии</a:t>
            </a:r>
            <a:endParaRPr sz="1400" b="0" i="0" u="none" strike="noStrike" cap="none">
              <a:solidFill>
                <a:srgbClr val="06205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04" name="Google Shape;40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9711" y="4799548"/>
            <a:ext cx="260550" cy="26052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2"/>
          <p:cNvSpPr/>
          <p:nvPr/>
        </p:nvSpPr>
        <p:spPr>
          <a:xfrm>
            <a:off x="4366711" y="1569775"/>
            <a:ext cx="3458700" cy="1129800"/>
          </a:xfrm>
          <a:prstGeom prst="roundRect">
            <a:avLst>
              <a:gd name="adj" fmla="val 16667"/>
            </a:avLst>
          </a:prstGeom>
          <a:solidFill>
            <a:srgbClr val="001F5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ИНКОРПОРАЦИЯ ЯКОРНЫХ АКАДЕМИЧЕСКИХ И ИНДУСТРИАЛЬНЫХ ПАРТНЕРОВ</a:t>
            </a:r>
            <a:endParaRPr sz="13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6" name="Google Shape;406;p12"/>
          <p:cNvSpPr/>
          <p:nvPr/>
        </p:nvSpPr>
        <p:spPr>
          <a:xfrm>
            <a:off x="4366645" y="2962050"/>
            <a:ext cx="3458700" cy="1404000"/>
          </a:xfrm>
          <a:prstGeom prst="roundRect">
            <a:avLst>
              <a:gd name="adj" fmla="val 16667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4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400" b="0" i="0" u="none" strike="noStrike" cap="none">
                <a:solidFill>
                  <a:srgbClr val="0620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Модель единого образовательного пространства</a:t>
            </a:r>
            <a:endParaRPr sz="2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6205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07" name="Google Shape;40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9298" y="3175673"/>
            <a:ext cx="260550" cy="26052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2"/>
          <p:cNvSpPr/>
          <p:nvPr/>
        </p:nvSpPr>
        <p:spPr>
          <a:xfrm>
            <a:off x="4366645" y="4628500"/>
            <a:ext cx="3458700" cy="1404000"/>
          </a:xfrm>
          <a:prstGeom prst="roundRect">
            <a:avLst>
              <a:gd name="adj" fmla="val 16667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0620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Пакет методических документов для резидентов</a:t>
            </a:r>
            <a:endParaRPr sz="1400" b="0" i="0" u="none" strike="noStrike" cap="none">
              <a:solidFill>
                <a:srgbClr val="06205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09" name="Google Shape;40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3098" y="4799548"/>
            <a:ext cx="260550" cy="26052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12"/>
          <p:cNvSpPr/>
          <p:nvPr/>
        </p:nvSpPr>
        <p:spPr>
          <a:xfrm>
            <a:off x="8203586" y="1569775"/>
            <a:ext cx="3458700" cy="1129800"/>
          </a:xfrm>
          <a:prstGeom prst="roundRect">
            <a:avLst>
              <a:gd name="adj" fmla="val 16667"/>
            </a:avLst>
          </a:prstGeom>
          <a:solidFill>
            <a:srgbClr val="001F5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АККУМУЛЯЦИЯ АКАДЕМИЧЕСКОГО И НАУЧНОГО ПОТЕНЦИАЛА ЮГРЫ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12"/>
          <p:cNvSpPr/>
          <p:nvPr/>
        </p:nvSpPr>
        <p:spPr>
          <a:xfrm>
            <a:off x="8203520" y="2962050"/>
            <a:ext cx="3458700" cy="1404000"/>
          </a:xfrm>
          <a:prstGeom prst="roundRect">
            <a:avLst>
              <a:gd name="adj" fmla="val 16667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4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400" b="0" i="0" u="none" strike="noStrike" cap="none">
                <a:solidFill>
                  <a:srgbClr val="0620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Администрирование регионального проекта «Организация научной деятельности ИНТЦ ЮНИТИ ПАРК»</a:t>
            </a:r>
            <a:endParaRPr sz="1400" b="0" i="0" u="none" strike="noStrike" cap="none">
              <a:solidFill>
                <a:srgbClr val="06205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12" name="Google Shape;41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611" y="3175673"/>
            <a:ext cx="260550" cy="26052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12"/>
          <p:cNvSpPr/>
          <p:nvPr/>
        </p:nvSpPr>
        <p:spPr>
          <a:xfrm>
            <a:off x="8203520" y="4628500"/>
            <a:ext cx="3458700" cy="1404000"/>
          </a:xfrm>
          <a:prstGeom prst="roundRect">
            <a:avLst>
              <a:gd name="adj" fmla="val 16667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0620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Разработка дорожных карт взаимодействия Фонда ИНТЦ ЮНИТИ ПАРК и университетов Югры</a:t>
            </a:r>
            <a:endParaRPr sz="1400" b="0" i="0" u="none" strike="noStrike" cap="none">
              <a:solidFill>
                <a:srgbClr val="06205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14" name="Google Shape;41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86661" y="4799548"/>
            <a:ext cx="260550" cy="26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0" y="894"/>
            <a:ext cx="12179299" cy="685621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3"/>
          <p:cNvSpPr/>
          <p:nvPr/>
        </p:nvSpPr>
        <p:spPr>
          <a:xfrm>
            <a:off x="6350" y="795"/>
            <a:ext cx="12179300" cy="6856730"/>
          </a:xfrm>
          <a:custGeom>
            <a:avLst/>
            <a:gdLst/>
            <a:ahLst/>
            <a:cxnLst/>
            <a:rect l="l" t="t" r="r" b="b"/>
            <a:pathLst>
              <a:path w="12179300" h="6856730" extrusionOk="0">
                <a:moveTo>
                  <a:pt x="0" y="6856301"/>
                </a:moveTo>
                <a:lnTo>
                  <a:pt x="0" y="0"/>
                </a:lnTo>
                <a:lnTo>
                  <a:pt x="12179299" y="101"/>
                </a:lnTo>
                <a:lnTo>
                  <a:pt x="12179299" y="6856402"/>
                </a:lnTo>
                <a:lnTo>
                  <a:pt x="0" y="6856301"/>
                </a:lnTo>
                <a:close/>
              </a:path>
            </a:pathLst>
          </a:custGeom>
          <a:solidFill>
            <a:srgbClr val="002060">
              <a:alpha val="5411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" name="Google Shape;42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16351" y="251854"/>
            <a:ext cx="993599" cy="460606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13"/>
          <p:cNvSpPr txBox="1"/>
          <p:nvPr/>
        </p:nvSpPr>
        <p:spPr>
          <a:xfrm>
            <a:off x="408373" y="162052"/>
            <a:ext cx="10339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Задачи имиджевой политики ИНТЦ 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3" name="Google Shape;423;p13"/>
          <p:cNvSpPr/>
          <p:nvPr/>
        </p:nvSpPr>
        <p:spPr>
          <a:xfrm>
            <a:off x="6453650" y="1353775"/>
            <a:ext cx="5427900" cy="4961100"/>
          </a:xfrm>
          <a:prstGeom prst="roundRect">
            <a:avLst>
              <a:gd name="adj" fmla="val 4516"/>
            </a:avLst>
          </a:prstGeom>
          <a:solidFill>
            <a:srgbClr val="FFFFFF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69999" marR="229878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ru-RU" sz="1700" b="1" i="0" u="none" strike="noStrike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ПМЭФ – 2024,  Г. САНКТ-ПЕТЕРБУРГ</a:t>
            </a:r>
            <a:endParaRPr sz="1700" b="1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269999" marR="229878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ru-RU" sz="1700" b="1" i="0" u="none" strike="noStrike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ИННОПРОМ-2024, Г. ЕКАТЕРИНБУРГ</a:t>
            </a:r>
            <a:endParaRPr sz="1700" b="1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269999" marR="229878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ru-RU" sz="1700" b="1" i="0" u="none" strike="noStrike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ТЕХНОПРОМ – 2024, Г. НОВОСИБИРСК</a:t>
            </a:r>
            <a:endParaRPr sz="1700" b="1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269999" marR="229878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ru-RU" sz="1700" b="1" i="0" u="none" strike="noStrike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ВЭФ – 2024, Г. ВЛАДИВОСТОК</a:t>
            </a:r>
            <a:endParaRPr sz="1700" b="1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269999" marR="229878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ru-RU" sz="1700" b="1" i="0" u="none" strike="noStrike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ФОРУМ TNF – 2024, Г. ТЮМЕНЬ</a:t>
            </a:r>
            <a:endParaRPr sz="1700" b="1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269999" marR="229878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ru-RU" sz="1700" b="1" i="0" u="none" strike="noStrike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ПРЕЗЕНТАЦИЯ ИНТЦ- 2024, Г. МОСКВА</a:t>
            </a:r>
            <a:endParaRPr sz="1700" b="1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269999" marR="229878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700" b="1" i="0" u="none" strike="noStrike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МЕЖДУНАРОДНЫЙ ИТ-ФОРУМ С УЧАСТИЕМ СТРАН БРИКС И ШОС – 2024, Г. ХАНТЫ-МАНСИЙСК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3"/>
          <p:cNvGrpSpPr/>
          <p:nvPr/>
        </p:nvGrpSpPr>
        <p:grpSpPr>
          <a:xfrm>
            <a:off x="573375" y="1353775"/>
            <a:ext cx="5432425" cy="727710"/>
            <a:chOff x="573375" y="1353775"/>
            <a:chExt cx="5432425" cy="727710"/>
          </a:xfrm>
        </p:grpSpPr>
        <p:sp>
          <p:nvSpPr>
            <p:cNvPr id="425" name="Google Shape;425;p13"/>
            <p:cNvSpPr/>
            <p:nvPr/>
          </p:nvSpPr>
          <p:spPr>
            <a:xfrm>
              <a:off x="573375" y="1353775"/>
              <a:ext cx="5432425" cy="727710"/>
            </a:xfrm>
            <a:custGeom>
              <a:avLst/>
              <a:gdLst/>
              <a:ahLst/>
              <a:cxnLst/>
              <a:rect l="l" t="t" r="r" b="b"/>
              <a:pathLst>
                <a:path w="7366000" h="727710" extrusionOk="0">
                  <a:moveTo>
                    <a:pt x="7244697" y="727199"/>
                  </a:moveTo>
                  <a:lnTo>
                    <a:pt x="121202" y="727199"/>
                  </a:lnTo>
                  <a:lnTo>
                    <a:pt x="74024" y="717675"/>
                  </a:lnTo>
                  <a:lnTo>
                    <a:pt x="35499" y="691700"/>
                  </a:lnTo>
                  <a:lnTo>
                    <a:pt x="9524" y="653175"/>
                  </a:lnTo>
                  <a:lnTo>
                    <a:pt x="0" y="605997"/>
                  </a:lnTo>
                  <a:lnTo>
                    <a:pt x="0" y="121202"/>
                  </a:lnTo>
                  <a:lnTo>
                    <a:pt x="9524" y="74024"/>
                  </a:lnTo>
                  <a:lnTo>
                    <a:pt x="35499" y="35499"/>
                  </a:lnTo>
                  <a:lnTo>
                    <a:pt x="74024" y="9524"/>
                  </a:lnTo>
                  <a:lnTo>
                    <a:pt x="121202" y="0"/>
                  </a:lnTo>
                  <a:lnTo>
                    <a:pt x="7244697" y="0"/>
                  </a:lnTo>
                  <a:lnTo>
                    <a:pt x="7291079" y="9225"/>
                  </a:lnTo>
                  <a:lnTo>
                    <a:pt x="7330400" y="35499"/>
                  </a:lnTo>
                  <a:lnTo>
                    <a:pt x="7356673" y="74820"/>
                  </a:lnTo>
                  <a:lnTo>
                    <a:pt x="7365899" y="121202"/>
                  </a:lnTo>
                  <a:lnTo>
                    <a:pt x="7365899" y="605997"/>
                  </a:lnTo>
                  <a:lnTo>
                    <a:pt x="7356375" y="653175"/>
                  </a:lnTo>
                  <a:lnTo>
                    <a:pt x="7330400" y="691700"/>
                  </a:lnTo>
                  <a:lnTo>
                    <a:pt x="7291875" y="717675"/>
                  </a:lnTo>
                  <a:lnTo>
                    <a:pt x="7244697" y="727199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809999" marR="225631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Привлечение внимания и поддержка со стороны лиц, принимающих решения</a:t>
              </a:r>
              <a:endParaRPr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694820" y="1470575"/>
              <a:ext cx="499800" cy="49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1" i="0" u="none" strike="noStrike" cap="none">
                  <a:solidFill>
                    <a:srgbClr val="00206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  <a:endParaRPr sz="20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27" name="Google Shape;427;p13"/>
          <p:cNvGrpSpPr/>
          <p:nvPr/>
        </p:nvGrpSpPr>
        <p:grpSpPr>
          <a:xfrm>
            <a:off x="573375" y="2412123"/>
            <a:ext cx="5432425" cy="727710"/>
            <a:chOff x="573375" y="2409198"/>
            <a:chExt cx="5432425" cy="727710"/>
          </a:xfrm>
        </p:grpSpPr>
        <p:sp>
          <p:nvSpPr>
            <p:cNvPr id="428" name="Google Shape;428;p13"/>
            <p:cNvSpPr/>
            <p:nvPr/>
          </p:nvSpPr>
          <p:spPr>
            <a:xfrm>
              <a:off x="573375" y="2409198"/>
              <a:ext cx="5432425" cy="727710"/>
            </a:xfrm>
            <a:custGeom>
              <a:avLst/>
              <a:gdLst/>
              <a:ahLst/>
              <a:cxnLst/>
              <a:rect l="l" t="t" r="r" b="b"/>
              <a:pathLst>
                <a:path w="7366000" h="727710" extrusionOk="0">
                  <a:moveTo>
                    <a:pt x="7244697" y="727199"/>
                  </a:moveTo>
                  <a:lnTo>
                    <a:pt x="121202" y="727199"/>
                  </a:lnTo>
                  <a:lnTo>
                    <a:pt x="74024" y="717675"/>
                  </a:lnTo>
                  <a:lnTo>
                    <a:pt x="35499" y="691700"/>
                  </a:lnTo>
                  <a:lnTo>
                    <a:pt x="9524" y="653175"/>
                  </a:lnTo>
                  <a:lnTo>
                    <a:pt x="0" y="605997"/>
                  </a:lnTo>
                  <a:lnTo>
                    <a:pt x="0" y="121202"/>
                  </a:lnTo>
                  <a:lnTo>
                    <a:pt x="9524" y="74024"/>
                  </a:lnTo>
                  <a:lnTo>
                    <a:pt x="35499" y="35499"/>
                  </a:lnTo>
                  <a:lnTo>
                    <a:pt x="74024" y="9524"/>
                  </a:lnTo>
                  <a:lnTo>
                    <a:pt x="121202" y="0"/>
                  </a:lnTo>
                  <a:lnTo>
                    <a:pt x="7244697" y="0"/>
                  </a:lnTo>
                  <a:lnTo>
                    <a:pt x="7291079" y="9225"/>
                  </a:lnTo>
                  <a:lnTo>
                    <a:pt x="7330400" y="35499"/>
                  </a:lnTo>
                  <a:lnTo>
                    <a:pt x="7356673" y="74820"/>
                  </a:lnTo>
                  <a:lnTo>
                    <a:pt x="7365899" y="121202"/>
                  </a:lnTo>
                  <a:lnTo>
                    <a:pt x="7365899" y="605997"/>
                  </a:lnTo>
                  <a:lnTo>
                    <a:pt x="7356375" y="653175"/>
                  </a:lnTo>
                  <a:lnTo>
                    <a:pt x="7330400" y="691700"/>
                  </a:lnTo>
                  <a:lnTo>
                    <a:pt x="7291875" y="717675"/>
                  </a:lnTo>
                  <a:lnTo>
                    <a:pt x="7244697" y="727199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809999" marR="225631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Создание интереса к научно-технологическим достижениям</a:t>
              </a:r>
              <a:endParaRPr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694820" y="2526000"/>
              <a:ext cx="499800" cy="49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1" i="0" u="none" strike="noStrike" cap="none">
                  <a:solidFill>
                    <a:srgbClr val="00206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  <a:endParaRPr sz="20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30" name="Google Shape;430;p13"/>
          <p:cNvGrpSpPr/>
          <p:nvPr/>
        </p:nvGrpSpPr>
        <p:grpSpPr>
          <a:xfrm>
            <a:off x="573375" y="3470470"/>
            <a:ext cx="5432425" cy="727710"/>
            <a:chOff x="573375" y="3581420"/>
            <a:chExt cx="5432425" cy="727710"/>
          </a:xfrm>
        </p:grpSpPr>
        <p:sp>
          <p:nvSpPr>
            <p:cNvPr id="431" name="Google Shape;431;p13"/>
            <p:cNvSpPr/>
            <p:nvPr/>
          </p:nvSpPr>
          <p:spPr>
            <a:xfrm>
              <a:off x="573375" y="3581420"/>
              <a:ext cx="5432425" cy="727710"/>
            </a:xfrm>
            <a:custGeom>
              <a:avLst/>
              <a:gdLst/>
              <a:ahLst/>
              <a:cxnLst/>
              <a:rect l="l" t="t" r="r" b="b"/>
              <a:pathLst>
                <a:path w="7366000" h="727710" extrusionOk="0">
                  <a:moveTo>
                    <a:pt x="7244697" y="727199"/>
                  </a:moveTo>
                  <a:lnTo>
                    <a:pt x="121202" y="727199"/>
                  </a:lnTo>
                  <a:lnTo>
                    <a:pt x="74024" y="717675"/>
                  </a:lnTo>
                  <a:lnTo>
                    <a:pt x="35499" y="691700"/>
                  </a:lnTo>
                  <a:lnTo>
                    <a:pt x="9524" y="653175"/>
                  </a:lnTo>
                  <a:lnTo>
                    <a:pt x="0" y="605997"/>
                  </a:lnTo>
                  <a:lnTo>
                    <a:pt x="0" y="121202"/>
                  </a:lnTo>
                  <a:lnTo>
                    <a:pt x="9524" y="74024"/>
                  </a:lnTo>
                  <a:lnTo>
                    <a:pt x="35499" y="35499"/>
                  </a:lnTo>
                  <a:lnTo>
                    <a:pt x="74024" y="9524"/>
                  </a:lnTo>
                  <a:lnTo>
                    <a:pt x="121202" y="0"/>
                  </a:lnTo>
                  <a:lnTo>
                    <a:pt x="7244697" y="0"/>
                  </a:lnTo>
                  <a:lnTo>
                    <a:pt x="7291079" y="9225"/>
                  </a:lnTo>
                  <a:lnTo>
                    <a:pt x="7330400" y="35499"/>
                  </a:lnTo>
                  <a:lnTo>
                    <a:pt x="7356673" y="74820"/>
                  </a:lnTo>
                  <a:lnTo>
                    <a:pt x="7365899" y="121202"/>
                  </a:lnTo>
                  <a:lnTo>
                    <a:pt x="7365899" y="605997"/>
                  </a:lnTo>
                  <a:lnTo>
                    <a:pt x="7356375" y="653175"/>
                  </a:lnTo>
                  <a:lnTo>
                    <a:pt x="7330400" y="691700"/>
                  </a:lnTo>
                  <a:lnTo>
                    <a:pt x="7291875" y="717675"/>
                  </a:lnTo>
                  <a:lnTo>
                    <a:pt x="7244697" y="727199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809999" marR="225631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Обеспечение поддержки со стороны общественности и инвесторов</a:t>
              </a:r>
              <a:endParaRPr sz="1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694820" y="3698224"/>
              <a:ext cx="499800" cy="49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1" i="0" u="none" strike="noStrike" cap="none">
                  <a:solidFill>
                    <a:srgbClr val="00206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  <a:endParaRPr sz="20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33" name="Google Shape;433;p13"/>
          <p:cNvGrpSpPr/>
          <p:nvPr/>
        </p:nvGrpSpPr>
        <p:grpSpPr>
          <a:xfrm>
            <a:off x="573375" y="4528818"/>
            <a:ext cx="5432425" cy="727710"/>
            <a:chOff x="573375" y="4642692"/>
            <a:chExt cx="5432425" cy="727710"/>
          </a:xfrm>
        </p:grpSpPr>
        <p:sp>
          <p:nvSpPr>
            <p:cNvPr id="434" name="Google Shape;434;p13"/>
            <p:cNvSpPr/>
            <p:nvPr/>
          </p:nvSpPr>
          <p:spPr>
            <a:xfrm>
              <a:off x="573375" y="4642692"/>
              <a:ext cx="5432425" cy="727710"/>
            </a:xfrm>
            <a:custGeom>
              <a:avLst/>
              <a:gdLst/>
              <a:ahLst/>
              <a:cxnLst/>
              <a:rect l="l" t="t" r="r" b="b"/>
              <a:pathLst>
                <a:path w="7366000" h="727710" extrusionOk="0">
                  <a:moveTo>
                    <a:pt x="7244697" y="727199"/>
                  </a:moveTo>
                  <a:lnTo>
                    <a:pt x="121202" y="727199"/>
                  </a:lnTo>
                  <a:lnTo>
                    <a:pt x="74024" y="717675"/>
                  </a:lnTo>
                  <a:lnTo>
                    <a:pt x="35499" y="691700"/>
                  </a:lnTo>
                  <a:lnTo>
                    <a:pt x="9524" y="653175"/>
                  </a:lnTo>
                  <a:lnTo>
                    <a:pt x="0" y="605997"/>
                  </a:lnTo>
                  <a:lnTo>
                    <a:pt x="0" y="121202"/>
                  </a:lnTo>
                  <a:lnTo>
                    <a:pt x="9524" y="74024"/>
                  </a:lnTo>
                  <a:lnTo>
                    <a:pt x="35499" y="35499"/>
                  </a:lnTo>
                  <a:lnTo>
                    <a:pt x="74024" y="9524"/>
                  </a:lnTo>
                  <a:lnTo>
                    <a:pt x="121202" y="0"/>
                  </a:lnTo>
                  <a:lnTo>
                    <a:pt x="7244697" y="0"/>
                  </a:lnTo>
                  <a:lnTo>
                    <a:pt x="7291079" y="9225"/>
                  </a:lnTo>
                  <a:lnTo>
                    <a:pt x="7330400" y="35499"/>
                  </a:lnTo>
                  <a:lnTo>
                    <a:pt x="7356673" y="74820"/>
                  </a:lnTo>
                  <a:lnTo>
                    <a:pt x="7365899" y="121202"/>
                  </a:lnTo>
                  <a:lnTo>
                    <a:pt x="7365899" y="605997"/>
                  </a:lnTo>
                  <a:lnTo>
                    <a:pt x="7356375" y="653175"/>
                  </a:lnTo>
                  <a:lnTo>
                    <a:pt x="7330400" y="691700"/>
                  </a:lnTo>
                  <a:lnTo>
                    <a:pt x="7291875" y="717675"/>
                  </a:lnTo>
                  <a:lnTo>
                    <a:pt x="7244697" y="727199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809999" marR="225631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Создание позитивного образа интц в контексте технологического развития</a:t>
              </a:r>
              <a:endPara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694820" y="4759499"/>
              <a:ext cx="499800" cy="49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1" i="0" u="none" strike="noStrike" cap="none">
                  <a:solidFill>
                    <a:srgbClr val="00206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</a:t>
              </a:r>
              <a:endParaRPr sz="20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36" name="Google Shape;436;p13"/>
          <p:cNvGrpSpPr/>
          <p:nvPr/>
        </p:nvGrpSpPr>
        <p:grpSpPr>
          <a:xfrm>
            <a:off x="573375" y="5587165"/>
            <a:ext cx="5432425" cy="727710"/>
            <a:chOff x="573375" y="5587165"/>
            <a:chExt cx="5432425" cy="727710"/>
          </a:xfrm>
        </p:grpSpPr>
        <p:sp>
          <p:nvSpPr>
            <p:cNvPr id="437" name="Google Shape;437;p13"/>
            <p:cNvSpPr/>
            <p:nvPr/>
          </p:nvSpPr>
          <p:spPr>
            <a:xfrm>
              <a:off x="573375" y="5587165"/>
              <a:ext cx="5432425" cy="727710"/>
            </a:xfrm>
            <a:custGeom>
              <a:avLst/>
              <a:gdLst/>
              <a:ahLst/>
              <a:cxnLst/>
              <a:rect l="l" t="t" r="r" b="b"/>
              <a:pathLst>
                <a:path w="7366000" h="727710" extrusionOk="0">
                  <a:moveTo>
                    <a:pt x="7244697" y="727199"/>
                  </a:moveTo>
                  <a:lnTo>
                    <a:pt x="121202" y="727199"/>
                  </a:lnTo>
                  <a:lnTo>
                    <a:pt x="74024" y="717675"/>
                  </a:lnTo>
                  <a:lnTo>
                    <a:pt x="35499" y="691700"/>
                  </a:lnTo>
                  <a:lnTo>
                    <a:pt x="9524" y="653175"/>
                  </a:lnTo>
                  <a:lnTo>
                    <a:pt x="0" y="605997"/>
                  </a:lnTo>
                  <a:lnTo>
                    <a:pt x="0" y="121202"/>
                  </a:lnTo>
                  <a:lnTo>
                    <a:pt x="9524" y="74024"/>
                  </a:lnTo>
                  <a:lnTo>
                    <a:pt x="35499" y="35499"/>
                  </a:lnTo>
                  <a:lnTo>
                    <a:pt x="74024" y="9524"/>
                  </a:lnTo>
                  <a:lnTo>
                    <a:pt x="121202" y="0"/>
                  </a:lnTo>
                  <a:lnTo>
                    <a:pt x="7244697" y="0"/>
                  </a:lnTo>
                  <a:lnTo>
                    <a:pt x="7291079" y="9225"/>
                  </a:lnTo>
                  <a:lnTo>
                    <a:pt x="7330400" y="35499"/>
                  </a:lnTo>
                  <a:lnTo>
                    <a:pt x="7356673" y="74820"/>
                  </a:lnTo>
                  <a:lnTo>
                    <a:pt x="7365899" y="121202"/>
                  </a:lnTo>
                  <a:lnTo>
                    <a:pt x="7365899" y="605997"/>
                  </a:lnTo>
                  <a:lnTo>
                    <a:pt x="7356375" y="653175"/>
                  </a:lnTo>
                  <a:lnTo>
                    <a:pt x="7330400" y="691700"/>
                  </a:lnTo>
                  <a:lnTo>
                    <a:pt x="7291875" y="717675"/>
                  </a:lnTo>
                  <a:lnTo>
                    <a:pt x="7244697" y="727199"/>
                  </a:ln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809999" marR="47118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Формирование образа интц как инновационного и ответственного участника глобального научного сообщества</a:t>
              </a:r>
              <a:endPara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694820" y="5703974"/>
              <a:ext cx="499800" cy="49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1" i="0" u="none" strike="noStrike" cap="none">
                  <a:solidFill>
                    <a:srgbClr val="00206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</a:t>
              </a:r>
              <a:endParaRPr sz="20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4"/>
          <p:cNvSpPr/>
          <p:nvPr/>
        </p:nvSpPr>
        <p:spPr>
          <a:xfrm>
            <a:off x="2643238" y="1013238"/>
            <a:ext cx="24570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0620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Здоровьесбережение и качество жизни населения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4"/>
          <p:cNvSpPr/>
          <p:nvPr/>
        </p:nvSpPr>
        <p:spPr>
          <a:xfrm>
            <a:off x="5421563" y="1013238"/>
            <a:ext cx="24570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0620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Разработка технологий энергетической безопасности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4"/>
          <p:cNvSpPr/>
          <p:nvPr/>
        </p:nvSpPr>
        <p:spPr>
          <a:xfrm>
            <a:off x="8257200" y="1013238"/>
            <a:ext cx="3729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0620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Передовые</a:t>
            </a:r>
            <a:br>
              <a:rPr lang="ru-RU" sz="1200" b="0" i="0" u="none" strike="noStrike" cap="none">
                <a:solidFill>
                  <a:srgbClr val="0620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1200" b="0" i="0" u="none" strike="noStrike" cap="none">
                <a:solidFill>
                  <a:srgbClr val="06205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инженерные технологии и новые материалы, адаптированные к условиям Севера и Арктики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6" name="Google Shape;446;p14"/>
          <p:cNvCxnSpPr/>
          <p:nvPr/>
        </p:nvCxnSpPr>
        <p:spPr>
          <a:xfrm>
            <a:off x="5160127" y="1105580"/>
            <a:ext cx="0" cy="5122226"/>
          </a:xfrm>
          <a:prstGeom prst="straightConnector1">
            <a:avLst/>
          </a:prstGeom>
          <a:noFill/>
          <a:ln w="9525" cap="flat" cmpd="sng">
            <a:solidFill>
              <a:srgbClr val="083C9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47" name="Google Shape;447;p14"/>
          <p:cNvCxnSpPr/>
          <p:nvPr/>
        </p:nvCxnSpPr>
        <p:spPr>
          <a:xfrm>
            <a:off x="8199889" y="1031439"/>
            <a:ext cx="17400" cy="5185500"/>
          </a:xfrm>
          <a:prstGeom prst="straightConnector1">
            <a:avLst/>
          </a:prstGeom>
          <a:noFill/>
          <a:ln w="9525" cap="flat" cmpd="sng">
            <a:solidFill>
              <a:srgbClr val="083C9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48" name="Google Shape;448;p14"/>
          <p:cNvCxnSpPr/>
          <p:nvPr/>
        </p:nvCxnSpPr>
        <p:spPr>
          <a:xfrm>
            <a:off x="13" y="3439623"/>
            <a:ext cx="11796600" cy="0"/>
          </a:xfrm>
          <a:prstGeom prst="straightConnector1">
            <a:avLst/>
          </a:prstGeom>
          <a:noFill/>
          <a:ln w="9525" cap="flat" cmpd="sng">
            <a:solidFill>
              <a:srgbClr val="083C9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49" name="Google Shape;449;p14"/>
          <p:cNvCxnSpPr/>
          <p:nvPr/>
        </p:nvCxnSpPr>
        <p:spPr>
          <a:xfrm>
            <a:off x="-12" y="5626234"/>
            <a:ext cx="11796600" cy="0"/>
          </a:xfrm>
          <a:prstGeom prst="straightConnector1">
            <a:avLst/>
          </a:prstGeom>
          <a:noFill/>
          <a:ln w="9525" cap="flat" cmpd="sng">
            <a:solidFill>
              <a:srgbClr val="083C9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450" name="Google Shape;450;p14"/>
          <p:cNvSpPr/>
          <p:nvPr/>
        </p:nvSpPr>
        <p:spPr>
          <a:xfrm>
            <a:off x="2609583" y="1885536"/>
            <a:ext cx="25842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Институт Мозга Человека им. Н.П. Бехтеревой РАН 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Ханты-Мансийская государственная медицинская академия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Сургутский государственный педагогический университет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АНО НОЦ «МореАгроБиоТех»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4"/>
          <p:cNvSpPr/>
          <p:nvPr/>
        </p:nvSpPr>
        <p:spPr>
          <a:xfrm>
            <a:off x="2646700" y="3428450"/>
            <a:ext cx="2311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ООО «Акселератор Возможностей»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Национальная ассоциация трансфера технологий</a:t>
            </a:r>
            <a:endParaRPr sz="1100" b="0" i="0" u="none" strike="noStrike" cap="none">
              <a:solidFill>
                <a:srgbClr val="0620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2" name="Google Shape;452;p14"/>
          <p:cNvSpPr/>
          <p:nvPr/>
        </p:nvSpPr>
        <p:spPr>
          <a:xfrm>
            <a:off x="2643238" y="4627843"/>
            <a:ext cx="2517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ИНТЦ Остров Русский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ИНТЦ Парк атомных медицинских технологий</a:t>
            </a:r>
            <a:endParaRPr sz="1100" b="0" i="0" u="none" strike="noStrike" cap="none">
              <a:solidFill>
                <a:srgbClr val="0620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3" name="Google Shape;453;p14"/>
          <p:cNvSpPr/>
          <p:nvPr/>
        </p:nvSpPr>
        <p:spPr>
          <a:xfrm>
            <a:off x="2646682" y="5760081"/>
            <a:ext cx="168875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АО «Биокад»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АО «Медскан»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4"/>
          <p:cNvSpPr/>
          <p:nvPr/>
        </p:nvSpPr>
        <p:spPr>
          <a:xfrm>
            <a:off x="5196033" y="1854803"/>
            <a:ext cx="30972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Тихоокеанский государственный университет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Югорский научно-исследовательский институт информационных технологий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Сибирский государственный университет геосистем и технологий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ПИШ НовГУ имени Ярослава Мудрого</a:t>
            </a:r>
            <a:endParaRPr sz="1100" b="0" i="0" u="none" strike="noStrike" cap="none">
              <a:solidFill>
                <a:srgbClr val="0620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5" name="Google Shape;455;p14"/>
          <p:cNvSpPr/>
          <p:nvPr/>
        </p:nvSpPr>
        <p:spPr>
          <a:xfrm>
            <a:off x="5246596" y="3429832"/>
            <a:ext cx="2665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Национальная ассоциация трансфера технологий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Фонд развития Югры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Ханты-Мансийское РО СоюзМаш</a:t>
            </a:r>
            <a:endParaRPr sz="1100" b="0" i="0" u="none" strike="noStrike" cap="none">
              <a:solidFill>
                <a:srgbClr val="0620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6" name="Google Shape;456;p14"/>
          <p:cNvSpPr/>
          <p:nvPr/>
        </p:nvSpPr>
        <p:spPr>
          <a:xfrm>
            <a:off x="5221747" y="4551538"/>
            <a:ext cx="3045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ИНТЦ Парк атомных медицинских технологий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ИНТЦ Интеллектуальная электроника - Валдай</a:t>
            </a:r>
            <a:endParaRPr sz="1100" b="0" i="0" u="none" strike="noStrike" cap="none">
              <a:solidFill>
                <a:srgbClr val="0620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7" name="Google Shape;457;p14"/>
          <p:cNvSpPr/>
          <p:nvPr/>
        </p:nvSpPr>
        <p:spPr>
          <a:xfrm>
            <a:off x="5214675" y="5768300"/>
            <a:ext cx="237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ПАО «Сургутнефтегаз»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ПАО «Лукойл»</a:t>
            </a:r>
            <a:endParaRPr sz="1100" b="0" i="0" u="none" strike="noStrike" cap="none">
              <a:solidFill>
                <a:srgbClr val="0620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8" name="Google Shape;458;p14"/>
          <p:cNvSpPr/>
          <p:nvPr/>
        </p:nvSpPr>
        <p:spPr>
          <a:xfrm>
            <a:off x="8329125" y="1885474"/>
            <a:ext cx="38151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Институт им. А.П. Карпинского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Тихоокеанский государственный университет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Сибирский государственный университет геосистем и технологий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Ханты-Мансийская государственная медицинская академия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АНО НОЦ «МореАгроБиоТех»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ПИШ НовГУ имени Ярослава Мудрого</a:t>
            </a:r>
            <a:endParaRPr sz="1100" b="0" i="0" u="none" strike="noStrike" cap="none">
              <a:solidFill>
                <a:srgbClr val="0620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9" name="Google Shape;459;p14"/>
          <p:cNvSpPr/>
          <p:nvPr/>
        </p:nvSpPr>
        <p:spPr>
          <a:xfrm>
            <a:off x="8287100" y="3438575"/>
            <a:ext cx="3729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Ханты-Мансийское РО СоюзМаш</a:t>
            </a:r>
            <a:endParaRPr sz="1100" b="0" i="0" u="none" strike="noStrike" cap="none">
              <a:solidFill>
                <a:srgbClr val="06205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Национальная ассоциация трансфера технологий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Фонд развития Югры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Ассоциация школьного инженерного образования</a:t>
            </a:r>
            <a:endParaRPr sz="1100" b="0" i="0" u="none" strike="noStrike" cap="none">
              <a:solidFill>
                <a:srgbClr val="0620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0" name="Google Shape;460;p14"/>
          <p:cNvSpPr/>
          <p:nvPr/>
        </p:nvSpPr>
        <p:spPr>
          <a:xfrm>
            <a:off x="8329150" y="4569953"/>
            <a:ext cx="3211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ИНТЦ Остров Русский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ИНТЦ Парк атомных медицинских технологий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ИНТЦ Интеллектуальная электроника - Валдай</a:t>
            </a:r>
            <a:endParaRPr sz="1100" b="0" i="0" u="none" strike="noStrike" cap="none">
              <a:solidFill>
                <a:srgbClr val="0620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1" name="Google Shape;461;p14"/>
          <p:cNvSpPr/>
          <p:nvPr/>
        </p:nvSpPr>
        <p:spPr>
          <a:xfrm>
            <a:off x="8329423" y="5749000"/>
            <a:ext cx="272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ПАО «Сургутнефтегаз»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ПАО «Лукойл»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100"/>
              <a:buFont typeface="Arial"/>
              <a:buChar char="•"/>
            </a:pPr>
            <a:r>
              <a:rPr lang="ru-RU" sz="1100" b="0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ООО «Арсенал+»</a:t>
            </a:r>
            <a:endParaRPr sz="1100" b="0" i="0" u="none" strike="noStrike" cap="none">
              <a:solidFill>
                <a:srgbClr val="0620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2" name="Google Shape;462;p14"/>
          <p:cNvSpPr txBox="1"/>
          <p:nvPr/>
        </p:nvSpPr>
        <p:spPr>
          <a:xfrm>
            <a:off x="226967" y="27060"/>
            <a:ext cx="10279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5200" rIns="0" bIns="0" anchor="ctr" anchorCtr="0">
            <a:spAutoFit/>
          </a:bodyPr>
          <a:lstStyle/>
          <a:p>
            <a:pPr marL="10922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3000"/>
              <a:buFont typeface="Montserrat Black"/>
              <a:buNone/>
            </a:pPr>
            <a:r>
              <a:rPr lang="ru-RU" sz="2800" b="1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Направления стратегического партнерства</a:t>
            </a:r>
            <a:endParaRPr sz="28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63" name="Google Shape;463;p14"/>
          <p:cNvCxnSpPr/>
          <p:nvPr/>
        </p:nvCxnSpPr>
        <p:spPr>
          <a:xfrm>
            <a:off x="28939" y="4560013"/>
            <a:ext cx="11738700" cy="0"/>
          </a:xfrm>
          <a:prstGeom prst="straightConnector1">
            <a:avLst/>
          </a:prstGeom>
          <a:noFill/>
          <a:ln w="9525" cap="flat" cmpd="sng">
            <a:solidFill>
              <a:srgbClr val="083C92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464" name="Google Shape;46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4731" y="144825"/>
            <a:ext cx="1205609" cy="72725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14"/>
          <p:cNvSpPr/>
          <p:nvPr/>
        </p:nvSpPr>
        <p:spPr>
          <a:xfrm>
            <a:off x="185400" y="2177375"/>
            <a:ext cx="2052300" cy="739500"/>
          </a:xfrm>
          <a:prstGeom prst="roundRect">
            <a:avLst>
              <a:gd name="adj" fmla="val 16667"/>
            </a:avLst>
          </a:prstGeom>
          <a:solidFill>
            <a:srgbClr val="062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Наука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4"/>
          <p:cNvSpPr/>
          <p:nvPr/>
        </p:nvSpPr>
        <p:spPr>
          <a:xfrm>
            <a:off x="185400" y="3630068"/>
            <a:ext cx="2052300" cy="739500"/>
          </a:xfrm>
          <a:prstGeom prst="roundRect">
            <a:avLst>
              <a:gd name="adj" fmla="val 16667"/>
            </a:avLst>
          </a:prstGeom>
          <a:solidFill>
            <a:srgbClr val="062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Институты развития</a:t>
            </a:r>
            <a:endParaRPr sz="1600" b="1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67" name="Google Shape;467;p14"/>
          <p:cNvSpPr/>
          <p:nvPr/>
        </p:nvSpPr>
        <p:spPr>
          <a:xfrm>
            <a:off x="185400" y="4723378"/>
            <a:ext cx="2052300" cy="739500"/>
          </a:xfrm>
          <a:prstGeom prst="roundRect">
            <a:avLst>
              <a:gd name="adj" fmla="val 16667"/>
            </a:avLst>
          </a:prstGeom>
          <a:solidFill>
            <a:srgbClr val="062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600" b="1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Другие ИНТЦ</a:t>
            </a:r>
            <a:endParaRPr sz="1600" b="1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68" name="Google Shape;468;p14"/>
          <p:cNvSpPr/>
          <p:nvPr/>
        </p:nvSpPr>
        <p:spPr>
          <a:xfrm>
            <a:off x="185400" y="5749011"/>
            <a:ext cx="2052300" cy="739500"/>
          </a:xfrm>
          <a:prstGeom prst="roundRect">
            <a:avLst>
              <a:gd name="adj" fmla="val 16667"/>
            </a:avLst>
          </a:prstGeom>
          <a:solidFill>
            <a:srgbClr val="062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Потенциальные резиденты</a:t>
            </a:r>
            <a:endParaRPr sz="1600" b="1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5"/>
          <p:cNvSpPr/>
          <p:nvPr/>
        </p:nvSpPr>
        <p:spPr>
          <a:xfrm>
            <a:off x="6590337" y="1590150"/>
            <a:ext cx="1417500" cy="828000"/>
          </a:xfrm>
          <a:prstGeom prst="roundRect">
            <a:avLst>
              <a:gd name="adj" fmla="val 16667"/>
            </a:avLst>
          </a:prstGeom>
          <a:solidFill>
            <a:srgbClr val="CCD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15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789" y="1848300"/>
            <a:ext cx="1093075" cy="410735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5"/>
          <p:cNvSpPr txBox="1"/>
          <p:nvPr/>
        </p:nvSpPr>
        <p:spPr>
          <a:xfrm>
            <a:off x="318487" y="144230"/>
            <a:ext cx="83028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ctr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</a:pPr>
            <a:r>
              <a:rPr lang="ru-RU" sz="2800" b="1" i="0" u="none" strike="noStrike" cap="none">
                <a:solidFill>
                  <a:srgbClr val="001F5F"/>
                </a:solidFill>
                <a:latin typeface="Montserrat"/>
                <a:ea typeface="Montserrat"/>
                <a:cs typeface="Montserrat"/>
                <a:sym typeface="Montserrat"/>
              </a:rPr>
              <a:t>Стратегия инкорпорации якорных партнёров</a:t>
            </a:r>
            <a:r>
              <a:rPr lang="ru-RU" sz="2800" b="1" i="0" u="none" strike="noStrike" cap="none">
                <a:solidFill>
                  <a:srgbClr val="001F5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ru-RU" sz="2800" b="0" i="0" u="none" strike="noStrike" cap="none">
                <a:solidFill>
                  <a:srgbClr val="001F5F"/>
                </a:solidFill>
                <a:latin typeface="Montserrat"/>
                <a:ea typeface="Montserrat"/>
                <a:cs typeface="Montserrat"/>
                <a:sym typeface="Montserrat"/>
              </a:rPr>
              <a:t>(на примере Биокад)</a:t>
            </a:r>
            <a:endParaRPr sz="2800" b="0" i="0" u="none" strike="noStrike" cap="none">
              <a:solidFill>
                <a:srgbClr val="001F5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6" name="Google Shape;476;p15"/>
          <p:cNvSpPr txBox="1"/>
          <p:nvPr/>
        </p:nvSpPr>
        <p:spPr>
          <a:xfrm>
            <a:off x="432088" y="1977913"/>
            <a:ext cx="496200" cy="406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7" name="Google Shape;477;p15"/>
          <p:cNvSpPr txBox="1"/>
          <p:nvPr/>
        </p:nvSpPr>
        <p:spPr>
          <a:xfrm>
            <a:off x="3446600" y="1266500"/>
            <a:ext cx="3301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sz="2200" b="1" i="0" u="none" strike="noStrike" cap="none">
                <a:solidFill>
                  <a:srgbClr val="001F5B"/>
                </a:solidFill>
                <a:latin typeface="Montserrat"/>
                <a:ea typeface="Montserrat"/>
                <a:cs typeface="Montserrat"/>
                <a:sym typeface="Montserrat"/>
              </a:rPr>
              <a:t>ИНТЦ</a:t>
            </a:r>
            <a:endParaRPr sz="2200" b="1" i="0" u="none" strike="noStrike" cap="none">
              <a:solidFill>
                <a:srgbClr val="001F5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001F5B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ru-RU" sz="1600" b="1" i="0" u="none" strike="noStrike" cap="none">
                <a:solidFill>
                  <a:srgbClr val="001F5B"/>
                </a:solidFill>
                <a:latin typeface="Montserrat"/>
                <a:ea typeface="Montserrat"/>
                <a:cs typeface="Montserrat"/>
                <a:sym typeface="Montserrat"/>
              </a:rPr>
              <a:t>здоровьесбережение)</a:t>
            </a:r>
            <a:endParaRPr sz="1800" b="1" i="0" u="none" strike="noStrike" cap="none">
              <a:solidFill>
                <a:srgbClr val="001F5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78" name="Google Shape;478;p15"/>
          <p:cNvCxnSpPr/>
          <p:nvPr/>
        </p:nvCxnSpPr>
        <p:spPr>
          <a:xfrm rot="-5400000" flipH="1">
            <a:off x="3048863" y="3868875"/>
            <a:ext cx="1800" cy="720000"/>
          </a:xfrm>
          <a:prstGeom prst="straightConnector1">
            <a:avLst/>
          </a:prstGeom>
          <a:noFill/>
          <a:ln w="9525" cap="flat" cmpd="sng">
            <a:solidFill>
              <a:srgbClr val="001F5B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79" name="Google Shape;479;p15"/>
          <p:cNvSpPr txBox="1"/>
          <p:nvPr/>
        </p:nvSpPr>
        <p:spPr>
          <a:xfrm>
            <a:off x="3409787" y="2107775"/>
            <a:ext cx="3458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001F5B"/>
                </a:solidFill>
                <a:latin typeface="Montserrat"/>
                <a:ea typeface="Montserrat"/>
                <a:cs typeface="Montserrat"/>
                <a:sym typeface="Montserrat"/>
              </a:rPr>
              <a:t>Национальный проект «Здравоохранение»</a:t>
            </a:r>
            <a:endParaRPr sz="1800" b="1" i="0" u="none" strike="noStrike" cap="none">
              <a:solidFill>
                <a:srgbClr val="001F5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0" name="Google Shape;480;p15"/>
          <p:cNvSpPr/>
          <p:nvPr/>
        </p:nvSpPr>
        <p:spPr>
          <a:xfrm rot="-5400000">
            <a:off x="780763" y="3814875"/>
            <a:ext cx="2347800" cy="8280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15"/>
          <p:cNvSpPr txBox="1"/>
          <p:nvPr/>
        </p:nvSpPr>
        <p:spPr>
          <a:xfrm rot="-5400000">
            <a:off x="942763" y="3859560"/>
            <a:ext cx="20238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Индустриальный партнер</a:t>
            </a:r>
            <a:endParaRPr sz="1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2" name="Google Shape;482;p15"/>
          <p:cNvSpPr txBox="1"/>
          <p:nvPr/>
        </p:nvSpPr>
        <p:spPr>
          <a:xfrm>
            <a:off x="6590326" y="1773300"/>
            <a:ext cx="1417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001F5B"/>
                </a:solidFill>
                <a:latin typeface="Montserrat"/>
                <a:ea typeface="Montserrat"/>
                <a:cs typeface="Montserrat"/>
                <a:sym typeface="Montserrat"/>
              </a:rPr>
              <a:t>ЦВБМТ</a:t>
            </a:r>
            <a:endParaRPr sz="1800" b="1" i="0" u="none" strike="noStrike" cap="none">
              <a:solidFill>
                <a:srgbClr val="001F5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3" name="Google Shape;483;p15"/>
          <p:cNvSpPr/>
          <p:nvPr/>
        </p:nvSpPr>
        <p:spPr>
          <a:xfrm>
            <a:off x="3800862" y="3004523"/>
            <a:ext cx="2910000" cy="828000"/>
          </a:xfrm>
          <a:prstGeom prst="roundRect">
            <a:avLst>
              <a:gd name="adj" fmla="val 16667"/>
            </a:avLst>
          </a:prstGeom>
          <a:solidFill>
            <a:srgbClr val="CCD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5"/>
          <p:cNvSpPr txBox="1"/>
          <p:nvPr/>
        </p:nvSpPr>
        <p:spPr>
          <a:xfrm>
            <a:off x="4613650" y="3175950"/>
            <a:ext cx="1205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001F5B"/>
                </a:solidFill>
                <a:latin typeface="Montserrat"/>
                <a:ea typeface="Montserrat"/>
                <a:cs typeface="Montserrat"/>
                <a:sym typeface="Montserrat"/>
              </a:rPr>
              <a:t>ХМГМА</a:t>
            </a:r>
            <a:endParaRPr sz="1600" b="1" i="0" u="none" strike="noStrike" cap="none">
              <a:solidFill>
                <a:srgbClr val="001F5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5" name="Google Shape;485;p15"/>
          <p:cNvSpPr/>
          <p:nvPr/>
        </p:nvSpPr>
        <p:spPr>
          <a:xfrm>
            <a:off x="6696237" y="3814875"/>
            <a:ext cx="1417500" cy="828000"/>
          </a:xfrm>
          <a:prstGeom prst="roundRect">
            <a:avLst>
              <a:gd name="adj" fmla="val 16667"/>
            </a:avLst>
          </a:prstGeom>
          <a:solidFill>
            <a:srgbClr val="CCD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5"/>
          <p:cNvSpPr txBox="1"/>
          <p:nvPr/>
        </p:nvSpPr>
        <p:spPr>
          <a:xfrm>
            <a:off x="6802137" y="4013325"/>
            <a:ext cx="1205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001F5B"/>
                </a:solidFill>
                <a:latin typeface="Montserrat"/>
                <a:ea typeface="Montserrat"/>
                <a:cs typeface="Montserrat"/>
                <a:sym typeface="Montserrat"/>
              </a:rPr>
              <a:t>СурГу</a:t>
            </a:r>
            <a:endParaRPr sz="1600" b="1" i="0" u="none" strike="noStrike" cap="none">
              <a:solidFill>
                <a:srgbClr val="001F5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7" name="Google Shape;487;p15"/>
          <p:cNvSpPr/>
          <p:nvPr/>
        </p:nvSpPr>
        <p:spPr>
          <a:xfrm>
            <a:off x="3685313" y="4770138"/>
            <a:ext cx="3056400" cy="900000"/>
          </a:xfrm>
          <a:prstGeom prst="roundRect">
            <a:avLst>
              <a:gd name="adj" fmla="val 16667"/>
            </a:avLst>
          </a:prstGeom>
          <a:solidFill>
            <a:srgbClr val="CCD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15"/>
          <p:cNvSpPr txBox="1"/>
          <p:nvPr/>
        </p:nvSpPr>
        <p:spPr>
          <a:xfrm>
            <a:off x="3758513" y="4850688"/>
            <a:ext cx="291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001F5B"/>
                </a:solidFill>
                <a:latin typeface="Montserrat"/>
                <a:ea typeface="Montserrat"/>
                <a:cs typeface="Montserrat"/>
                <a:sym typeface="Montserrat"/>
              </a:rPr>
              <a:t>Университет ИНТЦ </a:t>
            </a:r>
            <a:r>
              <a:rPr lang="ru-RU" sz="1000" b="1" i="0" u="none" strike="noStrike" cap="none">
                <a:solidFill>
                  <a:srgbClr val="001F5B"/>
                </a:solidFill>
                <a:latin typeface="Montserrat"/>
                <a:ea typeface="Montserrat"/>
                <a:cs typeface="Montserrat"/>
                <a:sym typeface="Montserrat"/>
              </a:rPr>
              <a:t>флагманские образовательные программы</a:t>
            </a:r>
            <a:endParaRPr sz="1000" b="1" i="0" u="none" strike="noStrike" cap="none">
              <a:solidFill>
                <a:srgbClr val="001F5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9" name="Google Shape;489;p15"/>
          <p:cNvSpPr txBox="1"/>
          <p:nvPr/>
        </p:nvSpPr>
        <p:spPr>
          <a:xfrm>
            <a:off x="1441774" y="5955650"/>
            <a:ext cx="38364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rgbClr val="001F5B"/>
                </a:solidFill>
                <a:latin typeface="Montserrat"/>
                <a:ea typeface="Montserrat"/>
                <a:cs typeface="Montserrat"/>
                <a:sym typeface="Montserrat"/>
              </a:rPr>
              <a:t>Роль участия:</a:t>
            </a:r>
            <a:endParaRPr sz="1300" b="1" i="0" u="none" strike="noStrike" cap="none">
              <a:solidFill>
                <a:srgbClr val="001F5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rgbClr val="001F5B"/>
                </a:solidFill>
                <a:latin typeface="Montserrat"/>
                <a:ea typeface="Montserrat"/>
                <a:cs typeface="Montserrat"/>
                <a:sym typeface="Montserrat"/>
              </a:rPr>
              <a:t>      резидент</a:t>
            </a:r>
            <a:endParaRPr sz="1300" b="1" i="0" u="none" strike="noStrike" cap="none">
              <a:solidFill>
                <a:srgbClr val="001F5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rgbClr val="001F5B"/>
                </a:solidFill>
                <a:latin typeface="Montserrat"/>
                <a:ea typeface="Montserrat"/>
                <a:cs typeface="Montserrat"/>
                <a:sym typeface="Montserrat"/>
              </a:rPr>
              <a:t>      участник без федеральных льгот</a:t>
            </a:r>
            <a:endParaRPr sz="1300" b="1" i="0" u="none" strike="noStrike" cap="none">
              <a:solidFill>
                <a:srgbClr val="001F5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0" name="Google Shape;49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8485" y="6275889"/>
            <a:ext cx="180025" cy="18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8485" y="6489102"/>
            <a:ext cx="180025" cy="180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2" name="Google Shape;492;p15"/>
          <p:cNvGrpSpPr/>
          <p:nvPr/>
        </p:nvGrpSpPr>
        <p:grpSpPr>
          <a:xfrm>
            <a:off x="2898314" y="3088153"/>
            <a:ext cx="615570" cy="621923"/>
            <a:chOff x="3582750" y="3088313"/>
            <a:chExt cx="859975" cy="868850"/>
          </a:xfrm>
        </p:grpSpPr>
        <p:sp>
          <p:nvSpPr>
            <p:cNvPr id="493" name="Google Shape;493;p15"/>
            <p:cNvSpPr/>
            <p:nvPr/>
          </p:nvSpPr>
          <p:spPr>
            <a:xfrm rot="-5400000" flipH="1">
              <a:off x="3552750" y="3217663"/>
              <a:ext cx="769500" cy="7095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CCD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3673225" y="3088313"/>
              <a:ext cx="769500" cy="7095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CCD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5" name="Google Shape;495;p15"/>
          <p:cNvGrpSpPr/>
          <p:nvPr/>
        </p:nvGrpSpPr>
        <p:grpSpPr>
          <a:xfrm>
            <a:off x="3564129" y="3934825"/>
            <a:ext cx="3066147" cy="772600"/>
            <a:chOff x="3943541" y="3871775"/>
            <a:chExt cx="3066147" cy="772600"/>
          </a:xfrm>
        </p:grpSpPr>
        <p:sp>
          <p:nvSpPr>
            <p:cNvPr id="496" name="Google Shape;496;p15"/>
            <p:cNvSpPr txBox="1"/>
            <p:nvPr/>
          </p:nvSpPr>
          <p:spPr>
            <a:xfrm>
              <a:off x="4099675" y="3871775"/>
              <a:ext cx="27291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1" i="0" u="none" strike="noStrike" cap="none">
                  <a:solidFill>
                    <a:srgbClr val="001F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Передовая инженерная школа</a:t>
              </a:r>
              <a:endParaRPr sz="1100" b="1" i="0" u="none" strike="noStrike" cap="none">
                <a:solidFill>
                  <a:srgbClr val="001F5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97" name="Google Shape;497;p15"/>
            <p:cNvSpPr txBox="1"/>
            <p:nvPr/>
          </p:nvSpPr>
          <p:spPr>
            <a:xfrm>
              <a:off x="4099688" y="4121175"/>
              <a:ext cx="29100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1" i="0" u="none" strike="noStrike" cap="none">
                  <a:solidFill>
                    <a:srgbClr val="001F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Совместные научные исследования</a:t>
              </a:r>
              <a:endParaRPr sz="1100" b="1" i="0" u="none" strike="noStrike" cap="none">
                <a:solidFill>
                  <a:srgbClr val="001F5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98" name="Google Shape;498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43541" y="3943604"/>
              <a:ext cx="180025" cy="18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" name="Google Shape;499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43541" y="4199611"/>
              <a:ext cx="180025" cy="1800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0" name="Google Shape;500;p15"/>
          <p:cNvGrpSpPr/>
          <p:nvPr/>
        </p:nvGrpSpPr>
        <p:grpSpPr>
          <a:xfrm flipH="1">
            <a:off x="6919089" y="2988688"/>
            <a:ext cx="615570" cy="621923"/>
            <a:chOff x="3582750" y="3088313"/>
            <a:chExt cx="859975" cy="868850"/>
          </a:xfrm>
        </p:grpSpPr>
        <p:sp>
          <p:nvSpPr>
            <p:cNvPr id="501" name="Google Shape;501;p15"/>
            <p:cNvSpPr/>
            <p:nvPr/>
          </p:nvSpPr>
          <p:spPr>
            <a:xfrm rot="-5400000" flipH="1">
              <a:off x="3552750" y="3217663"/>
              <a:ext cx="769500" cy="7095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CCD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5"/>
            <p:cNvSpPr/>
            <p:nvPr/>
          </p:nvSpPr>
          <p:spPr>
            <a:xfrm>
              <a:off x="3673225" y="3088313"/>
              <a:ext cx="769500" cy="7095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CCD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15"/>
          <p:cNvGrpSpPr/>
          <p:nvPr/>
        </p:nvGrpSpPr>
        <p:grpSpPr>
          <a:xfrm rot="5400000" flipH="1">
            <a:off x="6919089" y="4766976"/>
            <a:ext cx="615570" cy="621923"/>
            <a:chOff x="3582750" y="3088313"/>
            <a:chExt cx="859975" cy="868850"/>
          </a:xfrm>
        </p:grpSpPr>
        <p:sp>
          <p:nvSpPr>
            <p:cNvPr id="504" name="Google Shape;504;p15"/>
            <p:cNvSpPr/>
            <p:nvPr/>
          </p:nvSpPr>
          <p:spPr>
            <a:xfrm rot="-5400000" flipH="1">
              <a:off x="3552750" y="3217663"/>
              <a:ext cx="769500" cy="7095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CCD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3673225" y="3088313"/>
              <a:ext cx="769500" cy="7095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CCD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6" name="Google Shape;506;p15"/>
          <p:cNvGrpSpPr/>
          <p:nvPr/>
        </p:nvGrpSpPr>
        <p:grpSpPr>
          <a:xfrm rot="-5400000">
            <a:off x="2898315" y="4633501"/>
            <a:ext cx="615570" cy="621923"/>
            <a:chOff x="3582750" y="3088313"/>
            <a:chExt cx="859975" cy="868850"/>
          </a:xfrm>
        </p:grpSpPr>
        <p:sp>
          <p:nvSpPr>
            <p:cNvPr id="507" name="Google Shape;507;p15"/>
            <p:cNvSpPr/>
            <p:nvPr/>
          </p:nvSpPr>
          <p:spPr>
            <a:xfrm rot="-5400000" flipH="1">
              <a:off x="3552750" y="3217663"/>
              <a:ext cx="769500" cy="7095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CCD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5"/>
            <p:cNvSpPr/>
            <p:nvPr/>
          </p:nvSpPr>
          <p:spPr>
            <a:xfrm>
              <a:off x="3673225" y="3088313"/>
              <a:ext cx="769500" cy="709500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CCD2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9" name="Google Shape;509;p15"/>
          <p:cNvSpPr/>
          <p:nvPr/>
        </p:nvSpPr>
        <p:spPr>
          <a:xfrm>
            <a:off x="8276673" y="1761074"/>
            <a:ext cx="3656100" cy="4427700"/>
          </a:xfrm>
          <a:prstGeom prst="roundRect">
            <a:avLst>
              <a:gd name="adj" fmla="val 9101"/>
            </a:avLst>
          </a:prstGeom>
          <a:solidFill>
            <a:srgbClr val="001F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5"/>
          <p:cNvSpPr txBox="1"/>
          <p:nvPr/>
        </p:nvSpPr>
        <p:spPr>
          <a:xfrm>
            <a:off x="8457200" y="1970375"/>
            <a:ext cx="3301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Социальный эффект для региона</a:t>
            </a:r>
            <a:endParaRPr sz="1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1" name="Google Shape;511;p15"/>
          <p:cNvSpPr txBox="1"/>
          <p:nvPr/>
        </p:nvSpPr>
        <p:spPr>
          <a:xfrm>
            <a:off x="8825776" y="2865027"/>
            <a:ext cx="2986500" cy="22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Увеличение количества сохраненных жизней</a:t>
            </a:r>
            <a:endParaRPr sz="15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Увеличение продолжительности жизни</a:t>
            </a:r>
            <a:endParaRPr sz="15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Повышение удовлетворенности населения качеством медицинской помощи</a:t>
            </a:r>
            <a:endParaRPr sz="15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12" name="Google Shape;51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4411" y="3053278"/>
            <a:ext cx="180000" cy="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4411" y="3640635"/>
            <a:ext cx="180000" cy="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4394" y="4227984"/>
            <a:ext cx="180000" cy="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44944" y="283700"/>
            <a:ext cx="1205609" cy="72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16"/>
          <p:cNvPicPr preferRelativeResize="0"/>
          <p:nvPr/>
        </p:nvPicPr>
        <p:blipFill rotWithShape="1">
          <a:blip r:embed="rId3">
            <a:alphaModFix/>
          </a:blip>
          <a:srcRect r="5249" b="5490"/>
          <a:stretch/>
        </p:blipFill>
        <p:spPr>
          <a:xfrm>
            <a:off x="1664" y="25"/>
            <a:ext cx="122578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16"/>
          <p:cNvSpPr/>
          <p:nvPr/>
        </p:nvSpPr>
        <p:spPr>
          <a:xfrm>
            <a:off x="1800" y="0"/>
            <a:ext cx="12257700" cy="6858000"/>
          </a:xfrm>
          <a:prstGeom prst="roundRect">
            <a:avLst>
              <a:gd name="adj" fmla="val 0"/>
            </a:avLst>
          </a:prstGeom>
          <a:solidFill>
            <a:srgbClr val="002060">
              <a:alpha val="5411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6"/>
          <p:cNvSpPr txBox="1"/>
          <p:nvPr/>
        </p:nvSpPr>
        <p:spPr>
          <a:xfrm>
            <a:off x="245338" y="38486"/>
            <a:ext cx="96663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750" rIns="0" bIns="0" anchor="ctr" anchorCtr="0">
            <a:spAutoFit/>
          </a:bodyPr>
          <a:lstStyle/>
          <a:p>
            <a:pPr marL="104139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</a:pPr>
            <a:r>
              <a:rPr lang="ru-RU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Сибирский инноватор</a:t>
            </a:r>
            <a:r>
              <a:rPr lang="ru-RU" sz="2800" b="1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ru-RU"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(пакет лояльности резидента) </a:t>
            </a:r>
            <a:endParaRPr sz="2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3" name="Google Shape;52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11589" y="348308"/>
            <a:ext cx="1015275" cy="43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4" name="Google Shape;524;p16"/>
          <p:cNvCxnSpPr/>
          <p:nvPr/>
        </p:nvCxnSpPr>
        <p:spPr>
          <a:xfrm>
            <a:off x="-3508280" y="1125379"/>
            <a:ext cx="981000" cy="6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25" name="Google Shape;525;p16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4151" y="1329743"/>
            <a:ext cx="1093069" cy="493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6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4772" y="1837729"/>
            <a:ext cx="331824" cy="3927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6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69927" y="2956524"/>
            <a:ext cx="3561900" cy="1670925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16"/>
          <p:cNvSpPr/>
          <p:nvPr/>
        </p:nvSpPr>
        <p:spPr>
          <a:xfrm>
            <a:off x="8631164" y="3229104"/>
            <a:ext cx="2393100" cy="11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2100" b="1" i="0" u="none" strike="noStrike" cap="none">
                <a:solidFill>
                  <a:srgbClr val="001F5B"/>
                </a:solidFill>
                <a:latin typeface="Montserrat"/>
                <a:ea typeface="Montserrat"/>
                <a:cs typeface="Montserrat"/>
                <a:sym typeface="Montserrat"/>
              </a:rPr>
              <a:t>Уникальная</a:t>
            </a:r>
            <a:endParaRPr sz="21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2100" b="1" i="0" u="none" strike="noStrike" cap="none">
                <a:solidFill>
                  <a:srgbClr val="001F5B"/>
                </a:solidFill>
                <a:latin typeface="Montserrat"/>
                <a:ea typeface="Montserrat"/>
                <a:cs typeface="Montserrat"/>
                <a:sym typeface="Montserrat"/>
              </a:rPr>
              <a:t>мотивационная</a:t>
            </a:r>
            <a:endParaRPr sz="21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2100" b="1" i="0" u="none" strike="noStrike" cap="none">
                <a:solidFill>
                  <a:srgbClr val="001F5B"/>
                </a:solidFill>
                <a:latin typeface="Montserrat"/>
                <a:ea typeface="Montserrat"/>
                <a:cs typeface="Montserrat"/>
                <a:sym typeface="Montserrat"/>
              </a:rPr>
              <a:t>программа</a:t>
            </a:r>
            <a:endParaRPr sz="21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29" name="Google Shape;529;p16"/>
          <p:cNvGrpSpPr/>
          <p:nvPr/>
        </p:nvGrpSpPr>
        <p:grpSpPr>
          <a:xfrm>
            <a:off x="2285299" y="2193450"/>
            <a:ext cx="4280559" cy="1217400"/>
            <a:chOff x="2261450" y="2288875"/>
            <a:chExt cx="4132213" cy="1217400"/>
          </a:xfrm>
        </p:grpSpPr>
        <p:grpSp>
          <p:nvGrpSpPr>
            <p:cNvPr id="530" name="Google Shape;530;p16"/>
            <p:cNvGrpSpPr/>
            <p:nvPr/>
          </p:nvGrpSpPr>
          <p:grpSpPr>
            <a:xfrm>
              <a:off x="3444663" y="2288875"/>
              <a:ext cx="2949000" cy="1217400"/>
              <a:chOff x="3561338" y="2288875"/>
              <a:chExt cx="2949000" cy="1217400"/>
            </a:xfrm>
          </p:grpSpPr>
          <p:sp>
            <p:nvSpPr>
              <p:cNvPr id="531" name="Google Shape;531;p16"/>
              <p:cNvSpPr/>
              <p:nvPr/>
            </p:nvSpPr>
            <p:spPr>
              <a:xfrm>
                <a:off x="3561338" y="2288875"/>
                <a:ext cx="2949000" cy="1217400"/>
              </a:xfrm>
              <a:prstGeom prst="roundRect">
                <a:avLst>
                  <a:gd name="adj" fmla="val 9325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532" name="Google Shape;532;p16"/>
              <p:cNvGrpSpPr/>
              <p:nvPr/>
            </p:nvGrpSpPr>
            <p:grpSpPr>
              <a:xfrm>
                <a:off x="3704279" y="2400400"/>
                <a:ext cx="2805900" cy="942187"/>
                <a:chOff x="3704279" y="2400400"/>
                <a:chExt cx="2805900" cy="942187"/>
              </a:xfrm>
            </p:grpSpPr>
            <p:sp>
              <p:nvSpPr>
                <p:cNvPr id="533" name="Google Shape;533;p16"/>
                <p:cNvSpPr/>
                <p:nvPr/>
              </p:nvSpPr>
              <p:spPr>
                <a:xfrm>
                  <a:off x="3704279" y="2400400"/>
                  <a:ext cx="2805900" cy="24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ru-RU" sz="1800" b="1" i="0" u="none" strike="noStrike" cap="none">
                      <a:solidFill>
                        <a:srgbClr val="001F5B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Региональные меры</a:t>
                  </a:r>
                  <a:endParaRPr sz="1800" b="0" i="0" u="none" strike="noStrike" cap="non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534" name="Google Shape;534;p16"/>
                <p:cNvSpPr/>
                <p:nvPr/>
              </p:nvSpPr>
              <p:spPr>
                <a:xfrm>
                  <a:off x="3707275" y="2773787"/>
                  <a:ext cx="1860300" cy="568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457200" marR="0" lvl="0" indent="-28575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1F5B"/>
                    </a:buClr>
                    <a:buSzPts val="900"/>
                    <a:buFont typeface="Montserrat"/>
                    <a:buChar char="●"/>
                  </a:pPr>
                  <a:r>
                    <a:rPr lang="ru-RU" sz="900" b="0" i="0" u="none" strike="noStrike" cap="none">
                      <a:solidFill>
                        <a:srgbClr val="001F5B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консультационные</a:t>
                  </a:r>
                  <a:endParaRPr sz="900" b="0" i="0" u="none" strike="noStrike" cap="non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marL="457200" marR="0" lvl="0" indent="-28575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1F5B"/>
                    </a:buClr>
                    <a:buSzPts val="900"/>
                    <a:buFont typeface="Montserrat"/>
                    <a:buChar char="●"/>
                  </a:pPr>
                  <a:r>
                    <a:rPr lang="ru-RU" sz="900" b="0" i="0" u="none" strike="noStrike" cap="none">
                      <a:solidFill>
                        <a:srgbClr val="001F5B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финансовые</a:t>
                  </a:r>
                  <a:endParaRPr sz="900" b="0" i="0" u="none" strike="noStrike" cap="non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marL="457200" marR="0" lvl="0" indent="-28575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1F5B"/>
                    </a:buClr>
                    <a:buSzPts val="900"/>
                    <a:buFont typeface="Montserrat"/>
                    <a:buChar char="●"/>
                  </a:pPr>
                  <a:r>
                    <a:rPr lang="ru-RU" sz="900" b="0" i="0" u="none" strike="noStrike" cap="none">
                      <a:solidFill>
                        <a:srgbClr val="001F5B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образовательные</a:t>
                  </a:r>
                  <a:endParaRPr sz="900" b="0" i="0" u="none" strike="noStrike" cap="non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marL="457200" marR="0" lvl="0" indent="-28575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1F5B"/>
                    </a:buClr>
                    <a:buSzPts val="900"/>
                    <a:buFont typeface="Montserrat"/>
                    <a:buChar char="●"/>
                  </a:pPr>
                  <a:r>
                    <a:rPr lang="ru-RU" sz="900" b="0" i="0" u="none" strike="noStrike" cap="none">
                      <a:solidFill>
                        <a:srgbClr val="001F5B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имущественные</a:t>
                  </a:r>
                  <a:endParaRPr sz="900" b="0" i="0" u="none" strike="noStrike" cap="non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  <p:cxnSp>
          <p:nvCxnSpPr>
            <p:cNvPr id="535" name="Google Shape;535;p16"/>
            <p:cNvCxnSpPr/>
            <p:nvPr/>
          </p:nvCxnSpPr>
          <p:spPr>
            <a:xfrm rot="10800000">
              <a:off x="2261450" y="2897575"/>
              <a:ext cx="1274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536" name="Google Shape;536;p16"/>
          <p:cNvGrpSpPr/>
          <p:nvPr/>
        </p:nvGrpSpPr>
        <p:grpSpPr>
          <a:xfrm>
            <a:off x="2285280" y="3566950"/>
            <a:ext cx="4298789" cy="1217400"/>
            <a:chOff x="2286625" y="3649450"/>
            <a:chExt cx="4403144" cy="1217400"/>
          </a:xfrm>
        </p:grpSpPr>
        <p:grpSp>
          <p:nvGrpSpPr>
            <p:cNvPr id="537" name="Google Shape;537;p16"/>
            <p:cNvGrpSpPr/>
            <p:nvPr/>
          </p:nvGrpSpPr>
          <p:grpSpPr>
            <a:xfrm>
              <a:off x="3510669" y="3649450"/>
              <a:ext cx="3179100" cy="1217400"/>
              <a:chOff x="3627344" y="3649450"/>
              <a:chExt cx="3179100" cy="1217400"/>
            </a:xfrm>
          </p:grpSpPr>
          <p:sp>
            <p:nvSpPr>
              <p:cNvPr id="538" name="Google Shape;538;p16"/>
              <p:cNvSpPr/>
              <p:nvPr/>
            </p:nvSpPr>
            <p:spPr>
              <a:xfrm>
                <a:off x="3627344" y="3649450"/>
                <a:ext cx="3179100" cy="1217400"/>
              </a:xfrm>
              <a:prstGeom prst="roundRect">
                <a:avLst>
                  <a:gd name="adj" fmla="val 9325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539" name="Google Shape;539;p16"/>
              <p:cNvGrpSpPr/>
              <p:nvPr/>
            </p:nvGrpSpPr>
            <p:grpSpPr>
              <a:xfrm>
                <a:off x="3704267" y="3787075"/>
                <a:ext cx="3083503" cy="963825"/>
                <a:chOff x="3704267" y="3787075"/>
                <a:chExt cx="3083503" cy="963825"/>
              </a:xfrm>
            </p:grpSpPr>
            <p:sp>
              <p:nvSpPr>
                <p:cNvPr id="540" name="Google Shape;540;p16"/>
                <p:cNvSpPr/>
                <p:nvPr/>
              </p:nvSpPr>
              <p:spPr>
                <a:xfrm>
                  <a:off x="3761370" y="3787075"/>
                  <a:ext cx="3026400" cy="24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ru-RU" sz="1800" b="1" i="0" u="none" strike="noStrike" cap="none">
                      <a:solidFill>
                        <a:srgbClr val="001F5B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Корпоративные меры</a:t>
                  </a:r>
                  <a:endParaRPr sz="1800" b="0" i="0" u="none" strike="noStrike" cap="non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541" name="Google Shape;541;p16"/>
                <p:cNvSpPr/>
                <p:nvPr/>
              </p:nvSpPr>
              <p:spPr>
                <a:xfrm>
                  <a:off x="3704267" y="4182100"/>
                  <a:ext cx="2849100" cy="568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457200" marR="0" lvl="0" indent="-28575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1F5B"/>
                    </a:buClr>
                    <a:buSzPts val="900"/>
                    <a:buFont typeface="Montserrat"/>
                    <a:buChar char="●"/>
                  </a:pPr>
                  <a:r>
                    <a:rPr lang="ru-RU" sz="900" b="0" i="0" u="none" strike="noStrike" cap="none">
                      <a:solidFill>
                        <a:srgbClr val="001F5B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услуги банка</a:t>
                  </a:r>
                  <a:endParaRPr sz="900" b="0" i="0" u="none" strike="noStrike" cap="non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marL="457200" marR="0" lvl="0" indent="-28575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1F5B"/>
                    </a:buClr>
                    <a:buSzPts val="900"/>
                    <a:buFont typeface="Montserrat"/>
                    <a:buChar char="●"/>
                  </a:pPr>
                  <a:r>
                    <a:rPr lang="ru-RU" sz="900" b="0" i="0" u="none" strike="noStrike" cap="none">
                      <a:solidFill>
                        <a:srgbClr val="001F5B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услуги связи</a:t>
                  </a:r>
                  <a:endParaRPr sz="900" b="0" i="0" u="none" strike="noStrike" cap="non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marL="457200" marR="0" lvl="0" indent="-28575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1F5B"/>
                    </a:buClr>
                    <a:buSzPts val="900"/>
                    <a:buFont typeface="Montserrat"/>
                    <a:buChar char="●"/>
                  </a:pPr>
                  <a:r>
                    <a:rPr lang="ru-RU" sz="900" b="0" i="0" u="none" strike="noStrike" cap="none">
                      <a:solidFill>
                        <a:srgbClr val="001F5B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образовательные</a:t>
                  </a:r>
                  <a:endParaRPr sz="900" b="0" i="0" u="none" strike="noStrike" cap="non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marL="457200" marR="0" lvl="0" indent="-28575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1F5B"/>
                    </a:buClr>
                    <a:buSzPts val="900"/>
                    <a:buFont typeface="Montserrat"/>
                    <a:buChar char="●"/>
                  </a:pPr>
                  <a:r>
                    <a:rPr lang="ru-RU" sz="900" b="0" i="0" u="none" strike="noStrike" cap="none">
                      <a:solidFill>
                        <a:srgbClr val="001F5B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медицинское обеспечение</a:t>
                  </a:r>
                  <a:endParaRPr sz="900" b="0" i="0" u="none" strike="noStrike" cap="non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  <p:cxnSp>
          <p:nvCxnSpPr>
            <p:cNvPr id="542" name="Google Shape;542;p16"/>
            <p:cNvCxnSpPr/>
            <p:nvPr/>
          </p:nvCxnSpPr>
          <p:spPr>
            <a:xfrm rot="10800000">
              <a:off x="2286625" y="4258150"/>
              <a:ext cx="1274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543" name="Google Shape;543;p16"/>
          <p:cNvGrpSpPr/>
          <p:nvPr/>
        </p:nvGrpSpPr>
        <p:grpSpPr>
          <a:xfrm>
            <a:off x="2285201" y="4940425"/>
            <a:ext cx="2430862" cy="540600"/>
            <a:chOff x="2286625" y="5052225"/>
            <a:chExt cx="2314225" cy="540600"/>
          </a:xfrm>
        </p:grpSpPr>
        <p:grpSp>
          <p:nvGrpSpPr>
            <p:cNvPr id="544" name="Google Shape;544;p16"/>
            <p:cNvGrpSpPr/>
            <p:nvPr/>
          </p:nvGrpSpPr>
          <p:grpSpPr>
            <a:xfrm>
              <a:off x="3444650" y="5052225"/>
              <a:ext cx="1156200" cy="540600"/>
              <a:chOff x="3561325" y="5052225"/>
              <a:chExt cx="1156200" cy="540600"/>
            </a:xfrm>
          </p:grpSpPr>
          <p:sp>
            <p:nvSpPr>
              <p:cNvPr id="545" name="Google Shape;545;p16"/>
              <p:cNvSpPr/>
              <p:nvPr/>
            </p:nvSpPr>
            <p:spPr>
              <a:xfrm>
                <a:off x="3561325" y="5052225"/>
                <a:ext cx="1156200" cy="5406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3704274" y="5173725"/>
                <a:ext cx="966300" cy="24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ru-RU" sz="1800" b="1" i="0" u="none" strike="noStrike" cap="none">
                    <a:solidFill>
                      <a:srgbClr val="001F5B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Фонды</a:t>
                </a:r>
                <a:endParaRPr sz="1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cxnSp>
          <p:nvCxnSpPr>
            <p:cNvPr id="547" name="Google Shape;547;p16"/>
            <p:cNvCxnSpPr/>
            <p:nvPr/>
          </p:nvCxnSpPr>
          <p:spPr>
            <a:xfrm rot="10800000">
              <a:off x="2286625" y="5322525"/>
              <a:ext cx="1274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548" name="Google Shape;548;p16"/>
          <p:cNvGrpSpPr/>
          <p:nvPr/>
        </p:nvGrpSpPr>
        <p:grpSpPr>
          <a:xfrm>
            <a:off x="2311470" y="5637125"/>
            <a:ext cx="4222779" cy="540600"/>
            <a:chOff x="2286625" y="5632238"/>
            <a:chExt cx="4189681" cy="540600"/>
          </a:xfrm>
        </p:grpSpPr>
        <p:grpSp>
          <p:nvGrpSpPr>
            <p:cNvPr id="549" name="Google Shape;549;p16"/>
            <p:cNvGrpSpPr/>
            <p:nvPr/>
          </p:nvGrpSpPr>
          <p:grpSpPr>
            <a:xfrm>
              <a:off x="3444664" y="5632238"/>
              <a:ext cx="3031642" cy="540600"/>
              <a:chOff x="3561339" y="5632238"/>
              <a:chExt cx="3031642" cy="540600"/>
            </a:xfrm>
          </p:grpSpPr>
          <p:sp>
            <p:nvSpPr>
              <p:cNvPr id="550" name="Google Shape;550;p16"/>
              <p:cNvSpPr/>
              <p:nvPr/>
            </p:nvSpPr>
            <p:spPr>
              <a:xfrm>
                <a:off x="3561339" y="5632238"/>
                <a:ext cx="2949000" cy="5406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51" name="Google Shape;551;p16"/>
              <p:cNvSpPr/>
              <p:nvPr/>
            </p:nvSpPr>
            <p:spPr>
              <a:xfrm>
                <a:off x="3704281" y="5778175"/>
                <a:ext cx="2888700" cy="24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ru-RU" sz="1800" b="1" i="0" u="none" strike="noStrike" cap="none">
                    <a:solidFill>
                      <a:srgbClr val="001F5B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Институты развития</a:t>
                </a:r>
                <a:endParaRPr sz="1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cxnSp>
          <p:nvCxnSpPr>
            <p:cNvPr id="552" name="Google Shape;552;p16"/>
            <p:cNvCxnSpPr/>
            <p:nvPr/>
          </p:nvCxnSpPr>
          <p:spPr>
            <a:xfrm rot="10800000">
              <a:off x="2286625" y="5902525"/>
              <a:ext cx="1274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553" name="Google Shape;553;p16"/>
          <p:cNvGrpSpPr/>
          <p:nvPr/>
        </p:nvGrpSpPr>
        <p:grpSpPr>
          <a:xfrm>
            <a:off x="2285288" y="1496775"/>
            <a:ext cx="4280402" cy="540600"/>
            <a:chOff x="2169950" y="1491875"/>
            <a:chExt cx="4163410" cy="540600"/>
          </a:xfrm>
        </p:grpSpPr>
        <p:grpSp>
          <p:nvGrpSpPr>
            <p:cNvPr id="554" name="Google Shape;554;p16"/>
            <p:cNvGrpSpPr/>
            <p:nvPr/>
          </p:nvGrpSpPr>
          <p:grpSpPr>
            <a:xfrm>
              <a:off x="3347760" y="1491875"/>
              <a:ext cx="2985600" cy="540600"/>
              <a:chOff x="3464435" y="1491875"/>
              <a:chExt cx="2985600" cy="540600"/>
            </a:xfrm>
          </p:grpSpPr>
          <p:sp>
            <p:nvSpPr>
              <p:cNvPr id="555" name="Google Shape;555;p16"/>
              <p:cNvSpPr/>
              <p:nvPr/>
            </p:nvSpPr>
            <p:spPr>
              <a:xfrm>
                <a:off x="3464435" y="1491875"/>
                <a:ext cx="2985600" cy="5406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56" name="Google Shape;556;p16"/>
              <p:cNvSpPr/>
              <p:nvPr/>
            </p:nvSpPr>
            <p:spPr>
              <a:xfrm>
                <a:off x="3655840" y="1584425"/>
                <a:ext cx="2602800" cy="35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ru-RU" sz="1800" b="1" i="0" u="none" strike="noStrike" cap="none">
                    <a:solidFill>
                      <a:srgbClr val="001F5B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Федеральные меры</a:t>
                </a:r>
                <a:endParaRPr sz="18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cxnSp>
          <p:nvCxnSpPr>
            <p:cNvPr id="557" name="Google Shape;557;p16"/>
            <p:cNvCxnSpPr/>
            <p:nvPr/>
          </p:nvCxnSpPr>
          <p:spPr>
            <a:xfrm rot="10800000">
              <a:off x="2169950" y="1762175"/>
              <a:ext cx="1274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558" name="Google Shape;558;p16"/>
          <p:cNvSpPr/>
          <p:nvPr/>
        </p:nvSpPr>
        <p:spPr>
          <a:xfrm>
            <a:off x="6893563" y="1496775"/>
            <a:ext cx="612300" cy="4680900"/>
          </a:xfrm>
          <a:prstGeom prst="righ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17"/>
          <p:cNvPicPr preferRelativeResize="0"/>
          <p:nvPr/>
        </p:nvPicPr>
        <p:blipFill rotWithShape="1">
          <a:blip r:embed="rId3">
            <a:alphaModFix/>
          </a:blip>
          <a:srcRect l="1902" r="1914" b="4066"/>
          <a:stretch/>
        </p:blipFill>
        <p:spPr>
          <a:xfrm>
            <a:off x="1588" y="894"/>
            <a:ext cx="12188831" cy="6856213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17"/>
          <p:cNvSpPr/>
          <p:nvPr/>
        </p:nvSpPr>
        <p:spPr>
          <a:xfrm>
            <a:off x="-4375" y="900"/>
            <a:ext cx="12188700" cy="6856200"/>
          </a:xfrm>
          <a:prstGeom prst="roundRect">
            <a:avLst>
              <a:gd name="adj" fmla="val 0"/>
            </a:avLst>
          </a:prstGeom>
          <a:solidFill>
            <a:srgbClr val="002060">
              <a:alpha val="5372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17"/>
          <p:cNvSpPr txBox="1"/>
          <p:nvPr/>
        </p:nvSpPr>
        <p:spPr>
          <a:xfrm>
            <a:off x="217120" y="199318"/>
            <a:ext cx="7467600" cy="5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750" rIns="0" bIns="0" anchor="ctr" anchorCtr="0">
            <a:spAutoFit/>
          </a:bodyPr>
          <a:lstStyle/>
          <a:p>
            <a:pPr marL="104139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</a:pPr>
            <a:r>
              <a:rPr lang="ru-RU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Интеллектуальное ядро ИНТЦ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6" name="Google Shape;56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11588" y="340634"/>
            <a:ext cx="993600" cy="460606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17"/>
          <p:cNvSpPr/>
          <p:nvPr/>
        </p:nvSpPr>
        <p:spPr>
          <a:xfrm>
            <a:off x="4430338" y="1668175"/>
            <a:ext cx="3332100" cy="42321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8" name="Google Shape;568;p17"/>
          <p:cNvSpPr txBox="1"/>
          <p:nvPr/>
        </p:nvSpPr>
        <p:spPr>
          <a:xfrm>
            <a:off x="4975438" y="2652484"/>
            <a:ext cx="2266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Университет ИНТЦ</a:t>
            </a:r>
            <a:endParaRPr sz="1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9" name="Google Shape;569;p17"/>
          <p:cNvSpPr txBox="1"/>
          <p:nvPr/>
        </p:nvSpPr>
        <p:spPr>
          <a:xfrm>
            <a:off x="4773438" y="3604775"/>
            <a:ext cx="9327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ПИШ 1</a:t>
            </a:r>
            <a:endParaRPr sz="1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0" name="Google Shape;570;p17"/>
          <p:cNvSpPr txBox="1"/>
          <p:nvPr/>
        </p:nvSpPr>
        <p:spPr>
          <a:xfrm>
            <a:off x="5606188" y="3604776"/>
            <a:ext cx="10047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ПИШ 2</a:t>
            </a:r>
            <a:endParaRPr sz="1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1" name="Google Shape;571;p17"/>
          <p:cNvSpPr txBox="1"/>
          <p:nvPr/>
        </p:nvSpPr>
        <p:spPr>
          <a:xfrm>
            <a:off x="6457163" y="3604776"/>
            <a:ext cx="10047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ПИШ 3</a:t>
            </a:r>
            <a:endParaRPr sz="1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2" name="Google Shape;572;p17"/>
          <p:cNvSpPr txBox="1"/>
          <p:nvPr/>
        </p:nvSpPr>
        <p:spPr>
          <a:xfrm>
            <a:off x="4940819" y="4436122"/>
            <a:ext cx="2649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Единый центр методологических подходов развития университетов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73" name="Google Shape;573;p17"/>
          <p:cNvCxnSpPr/>
          <p:nvPr/>
        </p:nvCxnSpPr>
        <p:spPr>
          <a:xfrm>
            <a:off x="3074963" y="2075541"/>
            <a:ext cx="1274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74" name="Google Shape;574;p17"/>
          <p:cNvCxnSpPr/>
          <p:nvPr/>
        </p:nvCxnSpPr>
        <p:spPr>
          <a:xfrm rot="10800000">
            <a:off x="7858213" y="2075541"/>
            <a:ext cx="1274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75" name="Google Shape;575;p17"/>
          <p:cNvSpPr txBox="1"/>
          <p:nvPr/>
        </p:nvSpPr>
        <p:spPr>
          <a:xfrm>
            <a:off x="2031413" y="1921642"/>
            <a:ext cx="103744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СурГУ</a:t>
            </a:r>
            <a:endParaRPr sz="1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6" name="Google Shape;576;p17"/>
          <p:cNvSpPr txBox="1"/>
          <p:nvPr/>
        </p:nvSpPr>
        <p:spPr>
          <a:xfrm>
            <a:off x="9228688" y="1921642"/>
            <a:ext cx="9327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УрФУ</a:t>
            </a:r>
            <a:endParaRPr sz="1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77" name="Google Shape;577;p17"/>
          <p:cNvGrpSpPr/>
          <p:nvPr/>
        </p:nvGrpSpPr>
        <p:grpSpPr>
          <a:xfrm>
            <a:off x="1102738" y="1697541"/>
            <a:ext cx="756000" cy="756000"/>
            <a:chOff x="3282575" y="1037938"/>
            <a:chExt cx="756000" cy="756000"/>
          </a:xfrm>
        </p:grpSpPr>
        <p:sp>
          <p:nvSpPr>
            <p:cNvPr id="578" name="Google Shape;578;p17"/>
            <p:cNvSpPr/>
            <p:nvPr/>
          </p:nvSpPr>
          <p:spPr>
            <a:xfrm>
              <a:off x="3282575" y="1037938"/>
              <a:ext cx="756000" cy="756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579" name="Google Shape;579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73999" y="1181951"/>
              <a:ext cx="373153" cy="4679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0" name="Google Shape;580;p17"/>
          <p:cNvGrpSpPr/>
          <p:nvPr/>
        </p:nvGrpSpPr>
        <p:grpSpPr>
          <a:xfrm>
            <a:off x="10415572" y="1697541"/>
            <a:ext cx="756000" cy="756000"/>
            <a:chOff x="8141534" y="1031863"/>
            <a:chExt cx="756000" cy="756000"/>
          </a:xfrm>
        </p:grpSpPr>
        <p:sp>
          <p:nvSpPr>
            <p:cNvPr id="581" name="Google Shape;581;p17"/>
            <p:cNvSpPr/>
            <p:nvPr/>
          </p:nvSpPr>
          <p:spPr>
            <a:xfrm>
              <a:off x="8141534" y="1031863"/>
              <a:ext cx="756000" cy="756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582" name="Google Shape;582;p17"/>
            <p:cNvPicPr preferRelativeResize="0"/>
            <p:nvPr/>
          </p:nvPicPr>
          <p:blipFill rotWithShape="1">
            <a:blip r:embed="rId6">
              <a:alphaModFix/>
            </a:blip>
            <a:srcRect l="26718" t="45994" r="60723" b="32130"/>
            <a:stretch/>
          </p:blipFill>
          <p:spPr>
            <a:xfrm>
              <a:off x="8341262" y="1175863"/>
              <a:ext cx="356544" cy="4680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83" name="Google Shape;583;p17"/>
          <p:cNvCxnSpPr/>
          <p:nvPr/>
        </p:nvCxnSpPr>
        <p:spPr>
          <a:xfrm>
            <a:off x="3074963" y="4631760"/>
            <a:ext cx="1274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84" name="Google Shape;584;p17"/>
          <p:cNvCxnSpPr/>
          <p:nvPr/>
        </p:nvCxnSpPr>
        <p:spPr>
          <a:xfrm rot="10800000">
            <a:off x="7858213" y="4631760"/>
            <a:ext cx="1274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85" name="Google Shape;585;p17"/>
          <p:cNvSpPr txBox="1"/>
          <p:nvPr/>
        </p:nvSpPr>
        <p:spPr>
          <a:xfrm>
            <a:off x="2031413" y="4477861"/>
            <a:ext cx="9327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НВГУ</a:t>
            </a:r>
            <a:endParaRPr sz="1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6" name="Google Shape;586;p17"/>
          <p:cNvSpPr txBox="1"/>
          <p:nvPr/>
        </p:nvSpPr>
        <p:spPr>
          <a:xfrm>
            <a:off x="9228688" y="4370161"/>
            <a:ext cx="1678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РГУНиГ</a:t>
            </a:r>
            <a:endParaRPr sz="1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им. И.М. Губкина</a:t>
            </a:r>
            <a:endParaRPr sz="1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87" name="Google Shape;587;p17"/>
          <p:cNvGrpSpPr/>
          <p:nvPr/>
        </p:nvGrpSpPr>
        <p:grpSpPr>
          <a:xfrm>
            <a:off x="10415502" y="4253760"/>
            <a:ext cx="756000" cy="756000"/>
            <a:chOff x="8141389" y="3921977"/>
            <a:chExt cx="756000" cy="756000"/>
          </a:xfrm>
        </p:grpSpPr>
        <p:sp>
          <p:nvSpPr>
            <p:cNvPr id="588" name="Google Shape;588;p17"/>
            <p:cNvSpPr/>
            <p:nvPr/>
          </p:nvSpPr>
          <p:spPr>
            <a:xfrm>
              <a:off x="8141389" y="3921977"/>
              <a:ext cx="756000" cy="756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589" name="Google Shape;589;p17"/>
            <p:cNvPicPr preferRelativeResize="0"/>
            <p:nvPr/>
          </p:nvPicPr>
          <p:blipFill rotWithShape="1">
            <a:blip r:embed="rId7">
              <a:alphaModFix/>
            </a:blip>
            <a:srcRect t="28257" r="71910" b="23554"/>
            <a:stretch/>
          </p:blipFill>
          <p:spPr>
            <a:xfrm>
              <a:off x="8285389" y="4065976"/>
              <a:ext cx="468000" cy="46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0" name="Google Shape;590;p17"/>
          <p:cNvGrpSpPr/>
          <p:nvPr/>
        </p:nvGrpSpPr>
        <p:grpSpPr>
          <a:xfrm>
            <a:off x="1082935" y="4253760"/>
            <a:ext cx="756000" cy="756000"/>
            <a:chOff x="3282549" y="3914680"/>
            <a:chExt cx="756000" cy="756000"/>
          </a:xfrm>
        </p:grpSpPr>
        <p:sp>
          <p:nvSpPr>
            <p:cNvPr id="591" name="Google Shape;591;p17"/>
            <p:cNvSpPr/>
            <p:nvPr/>
          </p:nvSpPr>
          <p:spPr>
            <a:xfrm>
              <a:off x="3282549" y="3914680"/>
              <a:ext cx="756000" cy="756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592" name="Google Shape;592;p17"/>
            <p:cNvPicPr preferRelativeResize="0"/>
            <p:nvPr/>
          </p:nvPicPr>
          <p:blipFill rotWithShape="1">
            <a:blip r:embed="rId8">
              <a:alphaModFix/>
            </a:blip>
            <a:srcRect l="10254" r="7242"/>
            <a:stretch/>
          </p:blipFill>
          <p:spPr>
            <a:xfrm>
              <a:off x="3426549" y="4058092"/>
              <a:ext cx="468000" cy="46917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93" name="Google Shape;593;p17"/>
          <p:cNvCxnSpPr/>
          <p:nvPr/>
        </p:nvCxnSpPr>
        <p:spPr>
          <a:xfrm>
            <a:off x="3074963" y="2927614"/>
            <a:ext cx="1274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94" name="Google Shape;594;p17"/>
          <p:cNvCxnSpPr/>
          <p:nvPr/>
        </p:nvCxnSpPr>
        <p:spPr>
          <a:xfrm rot="10800000">
            <a:off x="7858213" y="2927614"/>
            <a:ext cx="1274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95" name="Google Shape;595;p17"/>
          <p:cNvSpPr txBox="1"/>
          <p:nvPr/>
        </p:nvSpPr>
        <p:spPr>
          <a:xfrm>
            <a:off x="2031413" y="2773715"/>
            <a:ext cx="9327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ЮГУ</a:t>
            </a:r>
            <a:endParaRPr sz="1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6" name="Google Shape;596;p17"/>
          <p:cNvSpPr txBox="1"/>
          <p:nvPr/>
        </p:nvSpPr>
        <p:spPr>
          <a:xfrm>
            <a:off x="9228688" y="2773715"/>
            <a:ext cx="9327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ТИУ</a:t>
            </a:r>
            <a:endParaRPr sz="1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97" name="Google Shape;597;p17"/>
          <p:cNvGrpSpPr/>
          <p:nvPr/>
        </p:nvGrpSpPr>
        <p:grpSpPr>
          <a:xfrm>
            <a:off x="1102747" y="2549614"/>
            <a:ext cx="756000" cy="756000"/>
            <a:chOff x="3282534" y="1980631"/>
            <a:chExt cx="756000" cy="756000"/>
          </a:xfrm>
        </p:grpSpPr>
        <p:sp>
          <p:nvSpPr>
            <p:cNvPr id="598" name="Google Shape;598;p17"/>
            <p:cNvSpPr/>
            <p:nvPr/>
          </p:nvSpPr>
          <p:spPr>
            <a:xfrm>
              <a:off x="3282534" y="1980631"/>
              <a:ext cx="756000" cy="756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599" name="Google Shape;599;p17"/>
            <p:cNvPicPr preferRelativeResize="0"/>
            <p:nvPr/>
          </p:nvPicPr>
          <p:blipFill rotWithShape="1">
            <a:blip r:embed="rId9">
              <a:alphaModFix/>
            </a:blip>
            <a:srcRect t="21202" r="80370" b="18475"/>
            <a:stretch/>
          </p:blipFill>
          <p:spPr>
            <a:xfrm>
              <a:off x="3530935" y="2124631"/>
              <a:ext cx="259198" cy="4679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0" name="Google Shape;600;p17"/>
          <p:cNvGrpSpPr/>
          <p:nvPr/>
        </p:nvGrpSpPr>
        <p:grpSpPr>
          <a:xfrm>
            <a:off x="10415800" y="2549614"/>
            <a:ext cx="756000" cy="756000"/>
            <a:chOff x="8141762" y="1985711"/>
            <a:chExt cx="756000" cy="756000"/>
          </a:xfrm>
        </p:grpSpPr>
        <p:sp>
          <p:nvSpPr>
            <p:cNvPr id="601" name="Google Shape;601;p17"/>
            <p:cNvSpPr/>
            <p:nvPr/>
          </p:nvSpPr>
          <p:spPr>
            <a:xfrm>
              <a:off x="8141762" y="1985711"/>
              <a:ext cx="756000" cy="756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602" name="Google Shape;602;p17"/>
            <p:cNvPicPr preferRelativeResize="0"/>
            <p:nvPr/>
          </p:nvPicPr>
          <p:blipFill rotWithShape="1">
            <a:blip r:embed="rId10">
              <a:alphaModFix/>
            </a:blip>
            <a:srcRect l="4351" t="10653" r="80248" b="16872"/>
            <a:stretch/>
          </p:blipFill>
          <p:spPr>
            <a:xfrm>
              <a:off x="8433749" y="2094024"/>
              <a:ext cx="172026" cy="5393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603" name="Google Shape;603;p17"/>
          <p:cNvCxnSpPr/>
          <p:nvPr/>
        </p:nvCxnSpPr>
        <p:spPr>
          <a:xfrm>
            <a:off x="3074963" y="5483833"/>
            <a:ext cx="1274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04" name="Google Shape;604;p17"/>
          <p:cNvCxnSpPr/>
          <p:nvPr/>
        </p:nvCxnSpPr>
        <p:spPr>
          <a:xfrm rot="10800000">
            <a:off x="7858213" y="5483833"/>
            <a:ext cx="1274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05" name="Google Shape;605;p17"/>
          <p:cNvSpPr txBox="1"/>
          <p:nvPr/>
        </p:nvSpPr>
        <p:spPr>
          <a:xfrm>
            <a:off x="2031413" y="5329933"/>
            <a:ext cx="116540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ХМГМА</a:t>
            </a:r>
            <a:endParaRPr sz="1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6" name="Google Shape;606;p17"/>
          <p:cNvSpPr txBox="1"/>
          <p:nvPr/>
        </p:nvSpPr>
        <p:spPr>
          <a:xfrm>
            <a:off x="9228688" y="5329934"/>
            <a:ext cx="108923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УГНТУ</a:t>
            </a:r>
            <a:endParaRPr sz="1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07" name="Google Shape;607;p17"/>
          <p:cNvGrpSpPr/>
          <p:nvPr/>
        </p:nvGrpSpPr>
        <p:grpSpPr>
          <a:xfrm>
            <a:off x="1082935" y="5105833"/>
            <a:ext cx="756000" cy="756000"/>
            <a:chOff x="3282539" y="4873610"/>
            <a:chExt cx="756000" cy="756000"/>
          </a:xfrm>
        </p:grpSpPr>
        <p:sp>
          <p:nvSpPr>
            <p:cNvPr id="608" name="Google Shape;608;p17"/>
            <p:cNvSpPr/>
            <p:nvPr/>
          </p:nvSpPr>
          <p:spPr>
            <a:xfrm>
              <a:off x="3282539" y="4873610"/>
              <a:ext cx="756000" cy="756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609" name="Google Shape;609;p17"/>
            <p:cNvPicPr preferRelativeResize="0"/>
            <p:nvPr/>
          </p:nvPicPr>
          <p:blipFill rotWithShape="1">
            <a:blip r:embed="rId11">
              <a:alphaModFix/>
            </a:blip>
            <a:srcRect l="12630" r="16122"/>
            <a:stretch/>
          </p:blipFill>
          <p:spPr>
            <a:xfrm>
              <a:off x="3426539" y="5017610"/>
              <a:ext cx="468000" cy="4680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0" name="Google Shape;610;p17"/>
          <p:cNvGrpSpPr/>
          <p:nvPr/>
        </p:nvGrpSpPr>
        <p:grpSpPr>
          <a:xfrm>
            <a:off x="10415502" y="5105833"/>
            <a:ext cx="756000" cy="756000"/>
            <a:chOff x="8141542" y="4877825"/>
            <a:chExt cx="756000" cy="756000"/>
          </a:xfrm>
        </p:grpSpPr>
        <p:sp>
          <p:nvSpPr>
            <p:cNvPr id="611" name="Google Shape;611;p17"/>
            <p:cNvSpPr/>
            <p:nvPr/>
          </p:nvSpPr>
          <p:spPr>
            <a:xfrm>
              <a:off x="8141542" y="4877825"/>
              <a:ext cx="756000" cy="756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612" name="Google Shape;612;p17"/>
            <p:cNvPicPr preferRelativeResize="0"/>
            <p:nvPr/>
          </p:nvPicPr>
          <p:blipFill rotWithShape="1">
            <a:blip r:embed="rId12">
              <a:alphaModFix/>
            </a:blip>
            <a:srcRect l="27571" t="16515" r="15753" b="22900"/>
            <a:stretch/>
          </p:blipFill>
          <p:spPr>
            <a:xfrm>
              <a:off x="8285542" y="5021770"/>
              <a:ext cx="468000" cy="46810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613" name="Google Shape;613;p17"/>
          <p:cNvCxnSpPr/>
          <p:nvPr/>
        </p:nvCxnSpPr>
        <p:spPr>
          <a:xfrm>
            <a:off x="3074963" y="3779687"/>
            <a:ext cx="1274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14" name="Google Shape;614;p17"/>
          <p:cNvCxnSpPr/>
          <p:nvPr/>
        </p:nvCxnSpPr>
        <p:spPr>
          <a:xfrm rot="10800000">
            <a:off x="7858213" y="3779687"/>
            <a:ext cx="1274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15" name="Google Shape;615;p17"/>
          <p:cNvSpPr txBox="1"/>
          <p:nvPr/>
        </p:nvSpPr>
        <p:spPr>
          <a:xfrm>
            <a:off x="2031413" y="3625787"/>
            <a:ext cx="13861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СурГПУ</a:t>
            </a:r>
            <a:endParaRPr sz="1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6" name="Google Shape;616;p17"/>
          <p:cNvSpPr txBox="1"/>
          <p:nvPr/>
        </p:nvSpPr>
        <p:spPr>
          <a:xfrm>
            <a:off x="9228688" y="3625787"/>
            <a:ext cx="118070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ПНИПУ</a:t>
            </a:r>
            <a:endParaRPr sz="1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17" name="Google Shape;617;p17"/>
          <p:cNvGrpSpPr/>
          <p:nvPr/>
        </p:nvGrpSpPr>
        <p:grpSpPr>
          <a:xfrm>
            <a:off x="10415502" y="3401687"/>
            <a:ext cx="756000" cy="756000"/>
            <a:chOff x="8141386" y="2939523"/>
            <a:chExt cx="756000" cy="756000"/>
          </a:xfrm>
        </p:grpSpPr>
        <p:sp>
          <p:nvSpPr>
            <p:cNvPr id="618" name="Google Shape;618;p17"/>
            <p:cNvSpPr/>
            <p:nvPr/>
          </p:nvSpPr>
          <p:spPr>
            <a:xfrm>
              <a:off x="8141386" y="2939523"/>
              <a:ext cx="756000" cy="756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619" name="Google Shape;619;p17"/>
            <p:cNvPicPr preferRelativeResize="0"/>
            <p:nvPr/>
          </p:nvPicPr>
          <p:blipFill rotWithShape="1">
            <a:blip r:embed="rId13">
              <a:alphaModFix/>
            </a:blip>
            <a:srcRect l="6543" t="36245" r="72866" b="28235"/>
            <a:stretch/>
          </p:blipFill>
          <p:spPr>
            <a:xfrm>
              <a:off x="8298674" y="3096687"/>
              <a:ext cx="441426" cy="4416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0" name="Google Shape;620;p17"/>
          <p:cNvGrpSpPr/>
          <p:nvPr/>
        </p:nvGrpSpPr>
        <p:grpSpPr>
          <a:xfrm>
            <a:off x="1082935" y="3401687"/>
            <a:ext cx="756000" cy="756000"/>
            <a:chOff x="3282554" y="2939562"/>
            <a:chExt cx="756000" cy="756000"/>
          </a:xfrm>
        </p:grpSpPr>
        <p:sp>
          <p:nvSpPr>
            <p:cNvPr id="621" name="Google Shape;621;p17"/>
            <p:cNvSpPr/>
            <p:nvPr/>
          </p:nvSpPr>
          <p:spPr>
            <a:xfrm>
              <a:off x="3282554" y="2939562"/>
              <a:ext cx="756000" cy="756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622" name="Google Shape;622;p17"/>
            <p:cNvPicPr preferRelativeResize="0"/>
            <p:nvPr/>
          </p:nvPicPr>
          <p:blipFill rotWithShape="1">
            <a:blip r:embed="rId14">
              <a:alphaModFix/>
            </a:blip>
            <a:srcRect l="524" r="524"/>
            <a:stretch/>
          </p:blipFill>
          <p:spPr>
            <a:xfrm>
              <a:off x="3405545" y="3082974"/>
              <a:ext cx="510019" cy="4691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623" name="Google Shape;623;p17"/>
          <p:cNvCxnSpPr>
            <a:stCxn id="624" idx="2"/>
          </p:cNvCxnSpPr>
          <p:nvPr/>
        </p:nvCxnSpPr>
        <p:spPr>
          <a:xfrm flipH="1">
            <a:off x="6089076" y="1522039"/>
            <a:ext cx="900" cy="55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24" name="Google Shape;624;p17"/>
          <p:cNvSpPr txBox="1"/>
          <p:nvPr/>
        </p:nvSpPr>
        <p:spPr>
          <a:xfrm>
            <a:off x="4206426" y="906439"/>
            <a:ext cx="3767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7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Портфель флагманских образовательных программ</a:t>
            </a:r>
            <a:endParaRPr sz="1700" b="0" i="0" u="none" strike="noStrike" cap="non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25" name="Google Shape;625;p17"/>
          <p:cNvSpPr txBox="1"/>
          <p:nvPr/>
        </p:nvSpPr>
        <p:spPr>
          <a:xfrm>
            <a:off x="4498747" y="6119200"/>
            <a:ext cx="321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Якорные резиденты</a:t>
            </a:r>
            <a:endParaRPr sz="1800" b="0" i="0" u="none" strike="noStrike" cap="non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626" name="Google Shape;626;p17"/>
          <p:cNvCxnSpPr/>
          <p:nvPr/>
        </p:nvCxnSpPr>
        <p:spPr>
          <a:xfrm flipH="1">
            <a:off x="6112463" y="5576944"/>
            <a:ext cx="1800" cy="554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8"/>
          <p:cNvSpPr/>
          <p:nvPr/>
        </p:nvSpPr>
        <p:spPr>
          <a:xfrm>
            <a:off x="334963" y="137789"/>
            <a:ext cx="10129520" cy="94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ctr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>
                <a:solidFill>
                  <a:srgbClr val="001F5F"/>
                </a:solidFill>
                <a:latin typeface="Montserrat"/>
                <a:ea typeface="Montserrat"/>
                <a:cs typeface="Montserrat"/>
                <a:sym typeface="Montserrat"/>
              </a:rPr>
              <a:t>Инновационный научно-технологический центр «ЮНИТИ ПАРК»</a:t>
            </a:r>
            <a:endParaRPr sz="28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2" name="Google Shape;632;p18"/>
          <p:cNvSpPr/>
          <p:nvPr/>
        </p:nvSpPr>
        <p:spPr>
          <a:xfrm>
            <a:off x="254000" y="1107452"/>
            <a:ext cx="11938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1900" b="0" i="0" u="none" strike="noStrike" cap="none">
                <a:solidFill>
                  <a:srgbClr val="070707"/>
                </a:solidFill>
                <a:latin typeface="Montserrat"/>
                <a:ea typeface="Montserrat"/>
                <a:cs typeface="Montserrat"/>
                <a:sym typeface="Montserrat"/>
              </a:rPr>
              <a:t>Ханты-Мансийский автономный округ – Югра, г. Сургут, Югорский тракт, пойма реки Оби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33" name="Google Shape;63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35950"/>
            <a:ext cx="12192001" cy="4760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8306" y="243290"/>
            <a:ext cx="941189" cy="567746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18"/>
          <p:cNvSpPr/>
          <p:nvPr/>
        </p:nvSpPr>
        <p:spPr>
          <a:xfrm>
            <a:off x="8140825" y="1565588"/>
            <a:ext cx="3710100" cy="420000"/>
          </a:xfrm>
          <a:prstGeom prst="roundRect">
            <a:avLst>
              <a:gd name="adj" fmla="val 16667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Сроки реализации проекта: 20</a:t>
            </a:r>
            <a:r>
              <a:rPr lang="ru-RU" b="1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32</a:t>
            </a:r>
            <a:r>
              <a:rPr lang="ru-RU" sz="1400" b="1" i="0" u="none" strike="noStrike" cap="none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 г.</a:t>
            </a:r>
            <a:endParaRPr sz="1400" b="0" i="0" u="none" strike="noStrike" cap="none">
              <a:solidFill>
                <a:srgbClr val="0620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18"/>
          <p:cNvSpPr/>
          <p:nvPr/>
        </p:nvSpPr>
        <p:spPr>
          <a:xfrm>
            <a:off x="4237888" y="1565588"/>
            <a:ext cx="3710100" cy="420000"/>
          </a:xfrm>
          <a:prstGeom prst="roundRect">
            <a:avLst>
              <a:gd name="adj" fmla="val 16667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08205C"/>
                </a:solidFill>
                <a:latin typeface="Montserrat"/>
                <a:ea typeface="Montserrat"/>
                <a:cs typeface="Montserrat"/>
                <a:sym typeface="Montserrat"/>
              </a:rPr>
              <a:t>GBA: </a:t>
            </a:r>
            <a:r>
              <a:rPr lang="ru-RU" sz="14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592 тыс. кв.м</a:t>
            </a:r>
            <a:r>
              <a:rPr lang="ru-RU" sz="1400" b="1" i="0" u="none" strike="noStrike" cap="none">
                <a:solidFill>
                  <a:srgbClr val="08205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>
              <a:solidFill>
                <a:srgbClr val="0620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18"/>
          <p:cNvSpPr/>
          <p:nvPr/>
        </p:nvSpPr>
        <p:spPr>
          <a:xfrm>
            <a:off x="334975" y="1565588"/>
            <a:ext cx="3710100" cy="420000"/>
          </a:xfrm>
          <a:prstGeom prst="roundRect">
            <a:avLst>
              <a:gd name="adj" fmla="val 16667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08205C"/>
                </a:solidFill>
                <a:latin typeface="Montserrat"/>
                <a:ea typeface="Montserrat"/>
                <a:cs typeface="Montserrat"/>
                <a:sym typeface="Montserrat"/>
              </a:rPr>
              <a:t>Площадь территории:</a:t>
            </a:r>
            <a:r>
              <a:rPr lang="ru-RU" sz="1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4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67,3 Га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642;p19"/>
          <p:cNvGrpSpPr/>
          <p:nvPr/>
        </p:nvGrpSpPr>
        <p:grpSpPr>
          <a:xfrm>
            <a:off x="325200" y="1189925"/>
            <a:ext cx="11401575" cy="702125"/>
            <a:chOff x="325200" y="1189925"/>
            <a:chExt cx="11401575" cy="702125"/>
          </a:xfrm>
        </p:grpSpPr>
        <p:sp>
          <p:nvSpPr>
            <p:cNvPr id="643" name="Google Shape;643;p19"/>
            <p:cNvSpPr/>
            <p:nvPr/>
          </p:nvSpPr>
          <p:spPr>
            <a:xfrm>
              <a:off x="325200" y="1189925"/>
              <a:ext cx="1155600" cy="6873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15686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0" i="0" u="none" strike="noStrike" cap="none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2023</a:t>
              </a:r>
              <a:endParaRPr sz="2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644" name="Google Shape;644;p19"/>
            <p:cNvSpPr/>
            <p:nvPr/>
          </p:nvSpPr>
          <p:spPr>
            <a:xfrm>
              <a:off x="1804875" y="1204750"/>
              <a:ext cx="9921900" cy="6873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15686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89999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Создан ИНТЦ «ЮНИТИ ПАРК» постановление Правительства РФ от 02.08.2023 №1255</a:t>
              </a:r>
              <a:endParaRPr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645" name="Google Shape;645;p19"/>
          <p:cNvPicPr preferRelativeResize="0"/>
          <p:nvPr/>
        </p:nvPicPr>
        <p:blipFill rotWithShape="1">
          <a:blip r:embed="rId3">
            <a:alphaModFix/>
          </a:blip>
          <a:srcRect r="5249" b="5490"/>
          <a:stretch/>
        </p:blipFill>
        <p:spPr>
          <a:xfrm>
            <a:off x="1" y="0"/>
            <a:ext cx="122578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19"/>
          <p:cNvSpPr/>
          <p:nvPr/>
        </p:nvSpPr>
        <p:spPr>
          <a:xfrm>
            <a:off x="0" y="0"/>
            <a:ext cx="12257700" cy="6858000"/>
          </a:xfrm>
          <a:prstGeom prst="roundRect">
            <a:avLst>
              <a:gd name="adj" fmla="val 0"/>
            </a:avLst>
          </a:prstGeom>
          <a:solidFill>
            <a:srgbClr val="002060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7" name="Google Shape;647;p19"/>
          <p:cNvGrpSpPr/>
          <p:nvPr/>
        </p:nvGrpSpPr>
        <p:grpSpPr>
          <a:xfrm>
            <a:off x="325211" y="968350"/>
            <a:ext cx="11554356" cy="698404"/>
            <a:chOff x="325200" y="1189925"/>
            <a:chExt cx="11401575" cy="702125"/>
          </a:xfrm>
        </p:grpSpPr>
        <p:sp>
          <p:nvSpPr>
            <p:cNvPr id="648" name="Google Shape;648;p19"/>
            <p:cNvSpPr/>
            <p:nvPr/>
          </p:nvSpPr>
          <p:spPr>
            <a:xfrm>
              <a:off x="325200" y="1189925"/>
              <a:ext cx="1155600" cy="6873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0" i="0" u="none" strike="noStrike" cap="none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2023</a:t>
              </a:r>
              <a:endParaRPr sz="2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649" name="Google Shape;649;p19"/>
            <p:cNvSpPr/>
            <p:nvPr/>
          </p:nvSpPr>
          <p:spPr>
            <a:xfrm>
              <a:off x="1804875" y="1204750"/>
              <a:ext cx="9921900" cy="6873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89999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Создан ИНТЦ «ЮНИТИ ПАРК» постановление Правительства РФ от 02.08.2023 №1255</a:t>
              </a:r>
              <a:endParaRPr sz="14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pic>
        <p:nvPicPr>
          <p:cNvPr id="650" name="Google Shape;65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11589" y="348308"/>
            <a:ext cx="1015275" cy="43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19"/>
          <p:cNvSpPr txBox="1"/>
          <p:nvPr/>
        </p:nvSpPr>
        <p:spPr>
          <a:xfrm>
            <a:off x="217120" y="199318"/>
            <a:ext cx="7467600" cy="5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750" rIns="0" bIns="0" anchor="ctr" anchorCtr="0">
            <a:spAutoFit/>
          </a:bodyPr>
          <a:lstStyle/>
          <a:p>
            <a:pPr marL="104138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</a:pPr>
            <a:r>
              <a:rPr lang="ru-RU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Этапы создания ИНТЦ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52" name="Google Shape;652;p19"/>
          <p:cNvGrpSpPr/>
          <p:nvPr/>
        </p:nvGrpSpPr>
        <p:grpSpPr>
          <a:xfrm>
            <a:off x="325211" y="1795366"/>
            <a:ext cx="11554356" cy="698404"/>
            <a:chOff x="325200" y="1189925"/>
            <a:chExt cx="11401575" cy="702125"/>
          </a:xfrm>
        </p:grpSpPr>
        <p:sp>
          <p:nvSpPr>
            <p:cNvPr id="653" name="Google Shape;653;p19"/>
            <p:cNvSpPr/>
            <p:nvPr/>
          </p:nvSpPr>
          <p:spPr>
            <a:xfrm>
              <a:off x="325200" y="1189925"/>
              <a:ext cx="1155600" cy="6873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0" i="0" u="none" strike="noStrike" cap="none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2023</a:t>
              </a:r>
              <a:endParaRPr sz="2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654" name="Google Shape;654;p19"/>
            <p:cNvSpPr/>
            <p:nvPr/>
          </p:nvSpPr>
          <p:spPr>
            <a:xfrm>
              <a:off x="1804875" y="1204750"/>
              <a:ext cx="9921900" cy="6873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89999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Введена в эксплуатацию часть инженерной инфраструктуры  ИНТЦ</a:t>
              </a:r>
              <a:endParaRPr sz="14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  <a:p>
              <a:pPr marL="89999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Начато строительство ЦВБМТ</a:t>
              </a:r>
              <a:endParaRPr sz="14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grpSp>
        <p:nvGrpSpPr>
          <p:cNvPr id="655" name="Google Shape;655;p19"/>
          <p:cNvGrpSpPr/>
          <p:nvPr/>
        </p:nvGrpSpPr>
        <p:grpSpPr>
          <a:xfrm>
            <a:off x="325211" y="2622382"/>
            <a:ext cx="11554356" cy="698404"/>
            <a:chOff x="325200" y="1189925"/>
            <a:chExt cx="11401575" cy="702125"/>
          </a:xfrm>
        </p:grpSpPr>
        <p:sp>
          <p:nvSpPr>
            <p:cNvPr id="656" name="Google Shape;656;p19"/>
            <p:cNvSpPr/>
            <p:nvPr/>
          </p:nvSpPr>
          <p:spPr>
            <a:xfrm>
              <a:off x="325200" y="1189925"/>
              <a:ext cx="1155600" cy="6873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0" i="0" u="none" strike="noStrike" cap="none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2024</a:t>
              </a:r>
              <a:endParaRPr sz="2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657" name="Google Shape;657;p19"/>
            <p:cNvSpPr/>
            <p:nvPr/>
          </p:nvSpPr>
          <p:spPr>
            <a:xfrm>
              <a:off x="1804875" y="1204750"/>
              <a:ext cx="9921900" cy="6873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89999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Зарегистрирован первый резидент ИНТЦ</a:t>
              </a:r>
              <a:endParaRPr sz="14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grpSp>
        <p:nvGrpSpPr>
          <p:cNvPr id="658" name="Google Shape;658;p19"/>
          <p:cNvGrpSpPr/>
          <p:nvPr/>
        </p:nvGrpSpPr>
        <p:grpSpPr>
          <a:xfrm>
            <a:off x="325211" y="3449398"/>
            <a:ext cx="11554356" cy="698404"/>
            <a:chOff x="325200" y="1189925"/>
            <a:chExt cx="11401575" cy="702125"/>
          </a:xfrm>
        </p:grpSpPr>
        <p:sp>
          <p:nvSpPr>
            <p:cNvPr id="659" name="Google Shape;659;p19"/>
            <p:cNvSpPr/>
            <p:nvPr/>
          </p:nvSpPr>
          <p:spPr>
            <a:xfrm>
              <a:off x="325200" y="1189925"/>
              <a:ext cx="1155600" cy="6873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0" i="0" u="none" strike="noStrike" cap="none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2024</a:t>
              </a:r>
              <a:endParaRPr sz="2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660" name="Google Shape;660;p19"/>
            <p:cNvSpPr/>
            <p:nvPr/>
          </p:nvSpPr>
          <p:spPr>
            <a:xfrm>
              <a:off x="1804875" y="1204750"/>
              <a:ext cx="9921900" cy="6873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89999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Разработана проектная документация основной инфраструктуры ИНТЦ</a:t>
              </a:r>
              <a:endParaRPr sz="14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grpSp>
        <p:nvGrpSpPr>
          <p:cNvPr id="661" name="Google Shape;661;p19"/>
          <p:cNvGrpSpPr/>
          <p:nvPr/>
        </p:nvGrpSpPr>
        <p:grpSpPr>
          <a:xfrm>
            <a:off x="325211" y="4276414"/>
            <a:ext cx="11554356" cy="698404"/>
            <a:chOff x="325200" y="1189925"/>
            <a:chExt cx="11401575" cy="702125"/>
          </a:xfrm>
        </p:grpSpPr>
        <p:sp>
          <p:nvSpPr>
            <p:cNvPr id="662" name="Google Shape;662;p19"/>
            <p:cNvSpPr/>
            <p:nvPr/>
          </p:nvSpPr>
          <p:spPr>
            <a:xfrm>
              <a:off x="325200" y="1189925"/>
              <a:ext cx="1155600" cy="6873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0" i="0" u="none" strike="noStrike" cap="none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2024</a:t>
              </a:r>
              <a:endParaRPr sz="2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663" name="Google Shape;663;p19"/>
            <p:cNvSpPr/>
            <p:nvPr/>
          </p:nvSpPr>
          <p:spPr>
            <a:xfrm>
              <a:off x="1804875" y="1204750"/>
              <a:ext cx="9921900" cy="6873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89999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Разработана проектная документация основной инфраструктуры ИНТЦ</a:t>
              </a:r>
              <a:endParaRPr sz="14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  <a:p>
              <a:pPr marL="89999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Утверждена стратегия развития ИНТЦ «ЮНИТИ ПАРК»</a:t>
              </a:r>
              <a:endParaRPr sz="14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grpSp>
        <p:nvGrpSpPr>
          <p:cNvPr id="664" name="Google Shape;664;p19"/>
          <p:cNvGrpSpPr/>
          <p:nvPr/>
        </p:nvGrpSpPr>
        <p:grpSpPr>
          <a:xfrm>
            <a:off x="325211" y="5103430"/>
            <a:ext cx="11554356" cy="698404"/>
            <a:chOff x="325200" y="1189925"/>
            <a:chExt cx="11401575" cy="702125"/>
          </a:xfrm>
        </p:grpSpPr>
        <p:sp>
          <p:nvSpPr>
            <p:cNvPr id="665" name="Google Shape;665;p19"/>
            <p:cNvSpPr/>
            <p:nvPr/>
          </p:nvSpPr>
          <p:spPr>
            <a:xfrm>
              <a:off x="325200" y="1189925"/>
              <a:ext cx="1155600" cy="6873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0" i="0" u="none" strike="noStrike" cap="none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2025</a:t>
              </a:r>
              <a:endParaRPr sz="2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666" name="Google Shape;666;p19"/>
            <p:cNvSpPr/>
            <p:nvPr/>
          </p:nvSpPr>
          <p:spPr>
            <a:xfrm>
              <a:off x="1804875" y="1204750"/>
              <a:ext cx="9921900" cy="6873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89999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ru-RU" sz="1300" b="0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Запуск виртуального ИНТЦ «ЮНИТИ ПАРК»; Проектирование и начало строительства объектов первой очереди; Формирование социальной и рекреационной инфраструктуры и сетевого партнерства</a:t>
              </a:r>
              <a:endParaRPr sz="13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grpSp>
        <p:nvGrpSpPr>
          <p:cNvPr id="667" name="Google Shape;667;p19"/>
          <p:cNvGrpSpPr/>
          <p:nvPr/>
        </p:nvGrpSpPr>
        <p:grpSpPr>
          <a:xfrm>
            <a:off x="325211" y="5930446"/>
            <a:ext cx="11554356" cy="698404"/>
            <a:chOff x="325200" y="1189925"/>
            <a:chExt cx="11401575" cy="702125"/>
          </a:xfrm>
        </p:grpSpPr>
        <p:sp>
          <p:nvSpPr>
            <p:cNvPr id="668" name="Google Shape;668;p19"/>
            <p:cNvSpPr/>
            <p:nvPr/>
          </p:nvSpPr>
          <p:spPr>
            <a:xfrm>
              <a:off x="325200" y="1189925"/>
              <a:ext cx="1155600" cy="6873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-RU" sz="2000" b="0" i="0" u="none" strike="noStrike" cap="none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203</a:t>
              </a:r>
              <a:r>
                <a:rPr lang="ru-RU" sz="2000">
                  <a:solidFill>
                    <a:schemeClr val="lt1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2</a:t>
              </a:r>
              <a:endParaRPr sz="2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669" name="Google Shape;669;p19"/>
            <p:cNvSpPr/>
            <p:nvPr/>
          </p:nvSpPr>
          <p:spPr>
            <a:xfrm>
              <a:off x="1804875" y="1204750"/>
              <a:ext cx="9921900" cy="68730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89999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Ввод в эксплуатацию объектов ИНТЦ «ЮНИТИ ПАРК»</a:t>
              </a:r>
              <a:endParaRPr sz="14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"/>
          <p:cNvSpPr txBox="1"/>
          <p:nvPr/>
        </p:nvSpPr>
        <p:spPr>
          <a:xfrm>
            <a:off x="359992" y="342875"/>
            <a:ext cx="10148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8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Создание </a:t>
            </a:r>
            <a:r>
              <a:rPr lang="ru-RU" sz="2800" b="0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ИНТЦ «ЮНИТИ ПАРК»</a:t>
            </a:r>
            <a:endParaRPr sz="2800" b="1" i="0" u="none" strike="noStrike" cap="non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360000" y="2755075"/>
            <a:ext cx="11468700" cy="3707700"/>
          </a:xfrm>
          <a:prstGeom prst="roundRect">
            <a:avLst>
              <a:gd name="adj" fmla="val 5826"/>
            </a:avLst>
          </a:prstGeom>
          <a:solidFill>
            <a:srgbClr val="002060">
              <a:alpha val="7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"/>
          <p:cNvSpPr txBox="1"/>
          <p:nvPr/>
        </p:nvSpPr>
        <p:spPr>
          <a:xfrm>
            <a:off x="736350" y="3148475"/>
            <a:ext cx="7920000" cy="30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7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Деятельность центра соответствует приоритетным направлениям  научно-технологического развития и важнейшим наукоемким  технологиям (утвержденным указом Президента РФ № 518 от 18 июня  2024 г):</a:t>
            </a:r>
            <a:endParaRPr sz="17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7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7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Высокоэффективная и ресурсосберегающая энергетика,  превентивная и персонализированная медицина, обеспечение  здорового долголетия, адаптация к изменениям климата, сохранение и рациональное использование природных ресурсов</a:t>
            </a:r>
            <a:endParaRPr sz="17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4243033" y="1204125"/>
            <a:ext cx="3703110" cy="1327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1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700" marR="156867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Постановление  Правительства РФ от  02.08.2023 № 1255 «О создании инновационного научно-технологического центра «ЮНИТИ ПАРК»</a:t>
            </a:r>
            <a:endParaRPr sz="1200" b="0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8125750" y="1204125"/>
            <a:ext cx="3703110" cy="1327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1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700" marR="5080" lvl="0" indent="0" algn="l" rtl="0">
              <a:lnSpc>
                <a:spcPct val="100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Инициатор проекта:  Сургутский  государственный  университет</a:t>
            </a:r>
            <a:endParaRPr sz="1200" b="0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360318" y="1195425"/>
            <a:ext cx="3703110" cy="1327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1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Указ Президента РФ от  01.12.2016 № 642 «О Стратегии  научно-технологического  развития Российской  Федерации»</a:t>
            </a:r>
            <a:endParaRPr sz="1200" b="0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69" name="Google Shape;16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4101" y="3122114"/>
            <a:ext cx="2562901" cy="3115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0"/>
          <p:cNvSpPr txBox="1">
            <a:spLocks noGrp="1"/>
          </p:cNvSpPr>
          <p:nvPr>
            <p:ph type="title"/>
          </p:nvPr>
        </p:nvSpPr>
        <p:spPr>
          <a:xfrm>
            <a:off x="334965" y="337069"/>
            <a:ext cx="9611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2800"/>
              <a:buFont typeface="Montserrat Black"/>
              <a:buNone/>
            </a:pPr>
            <a:r>
              <a:rPr lang="ru-RU" sz="2800" b="1"/>
              <a:t>Центр высоких биомедицинских технологий</a:t>
            </a:r>
            <a:endParaRPr sz="2800" b="1"/>
          </a:p>
        </p:txBody>
      </p:sp>
      <p:sp>
        <p:nvSpPr>
          <p:cNvPr id="675" name="Google Shape;675;p20"/>
          <p:cNvSpPr txBox="1"/>
          <p:nvPr/>
        </p:nvSpPr>
        <p:spPr>
          <a:xfrm>
            <a:off x="46150" y="7468450"/>
            <a:ext cx="4116000" cy="1726500"/>
          </a:xfrm>
          <a:prstGeom prst="rect">
            <a:avLst/>
          </a:prstGeom>
          <a:noFill/>
          <a:ln w="9525" cap="flat" cmpd="sng">
            <a:solidFill>
              <a:srgbClr val="4471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625" rIns="0" bIns="0" anchor="t" anchorCtr="0">
            <a:spAutoFit/>
          </a:bodyPr>
          <a:lstStyle/>
          <a:p>
            <a:pPr marL="43512" marR="920688" lvl="0" indent="0" algn="l" rtl="0">
              <a:lnSpc>
                <a:spcPct val="1664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Заказчик: Фонд научно-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512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технологического развития Югры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512" marR="79323" lvl="0" indent="0" algn="l" rtl="0">
              <a:lnSpc>
                <a:spcPct val="113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Инвестор: ООО «Швабе-Москва»  Оператор: АНО «Биомед»  Мощность объекта: мощностью не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512" marR="301890" lvl="0" indent="0" algn="l" rtl="0">
              <a:lnSpc>
                <a:spcPct val="113900"/>
              </a:lnSpc>
              <a:spcBef>
                <a:spcPts val="6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менее 3170 исследований в год  Общая площадь: 5298 кв.м  Строительная готовность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512" marR="418950" lvl="0" indent="0" algn="l" rtl="0">
              <a:lnSpc>
                <a:spcPct val="166454"/>
              </a:lnSpc>
              <a:spcBef>
                <a:spcPts val="94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монолитного каркаса объекта:  82%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512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Срок реализации: 2023-2025 гг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6" name="Google Shape;676;p20"/>
          <p:cNvGrpSpPr/>
          <p:nvPr/>
        </p:nvGrpSpPr>
        <p:grpSpPr>
          <a:xfrm>
            <a:off x="3944527" y="2647983"/>
            <a:ext cx="8247459" cy="4209869"/>
            <a:chOff x="3402742" y="2251465"/>
            <a:chExt cx="8247459" cy="4140719"/>
          </a:xfrm>
        </p:grpSpPr>
        <p:pic>
          <p:nvPicPr>
            <p:cNvPr id="677" name="Google Shape;677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04958" y="2575467"/>
              <a:ext cx="8245243" cy="38167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78" name="Google Shape;678;p20"/>
            <p:cNvGrpSpPr/>
            <p:nvPr/>
          </p:nvGrpSpPr>
          <p:grpSpPr>
            <a:xfrm>
              <a:off x="3402742" y="2576411"/>
              <a:ext cx="3188219" cy="1369490"/>
              <a:chOff x="5610669" y="4248693"/>
              <a:chExt cx="5257608" cy="2258390"/>
            </a:xfrm>
          </p:grpSpPr>
          <p:pic>
            <p:nvPicPr>
              <p:cNvPr id="679" name="Google Shape;679;p20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610669" y="4248693"/>
                <a:ext cx="5257608" cy="22583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0" name="Google Shape;680;p2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725563" y="4349226"/>
                <a:ext cx="5027820" cy="20286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81" name="Google Shape;681;p20"/>
              <p:cNvSpPr/>
              <p:nvPr/>
            </p:nvSpPr>
            <p:spPr>
              <a:xfrm>
                <a:off x="5690855" y="4314518"/>
                <a:ext cx="5097780" cy="2098040"/>
              </a:xfrm>
              <a:custGeom>
                <a:avLst/>
                <a:gdLst/>
                <a:ahLst/>
                <a:cxnLst/>
                <a:rect l="l" t="t" r="r" b="b"/>
                <a:pathLst>
                  <a:path w="5097780" h="2098040" extrusionOk="0">
                    <a:moveTo>
                      <a:pt x="0" y="2098016"/>
                    </a:moveTo>
                    <a:lnTo>
                      <a:pt x="5097235" y="2098016"/>
                    </a:lnTo>
                    <a:lnTo>
                      <a:pt x="5097235" y="0"/>
                    </a:lnTo>
                    <a:lnTo>
                      <a:pt x="0" y="0"/>
                    </a:lnTo>
                    <a:lnTo>
                      <a:pt x="0" y="2098016"/>
                    </a:lnTo>
                    <a:close/>
                  </a:path>
                </a:pathLst>
              </a:custGeom>
              <a:noFill/>
              <a:ln w="69400" cap="flat" cmpd="sng">
                <a:solidFill>
                  <a:srgbClr val="D5AE8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92"/>
                  <a:buFont typeface="Arial"/>
                  <a:buNone/>
                </a:pPr>
                <a:endParaRPr sz="1092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pic>
          <p:nvPicPr>
            <p:cNvPr id="682" name="Google Shape;682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532009" y="2251465"/>
              <a:ext cx="5803821" cy="26533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3" name="Google Shape;683;p20"/>
          <p:cNvSpPr txBox="1"/>
          <p:nvPr/>
        </p:nvSpPr>
        <p:spPr>
          <a:xfrm>
            <a:off x="334977" y="115725"/>
            <a:ext cx="3162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4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4"/>
              <a:buFont typeface="Arial"/>
              <a:buNone/>
            </a:pPr>
            <a:r>
              <a:rPr lang="ru-RU" sz="1334" b="0" i="0" u="none" strike="noStrike" cap="none">
                <a:solidFill>
                  <a:srgbClr val="001F5F"/>
                </a:solidFill>
                <a:latin typeface="Montserrat"/>
                <a:ea typeface="Montserrat"/>
                <a:cs typeface="Montserrat"/>
                <a:sym typeface="Montserrat"/>
              </a:rPr>
              <a:t>Бюджетные инвестиции</a:t>
            </a:r>
            <a:endParaRPr sz="1334" b="0" i="0" u="none" strike="noStrike" cap="none">
              <a:solidFill>
                <a:srgbClr val="001F5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4" name="Google Shape;684;p20"/>
          <p:cNvSpPr txBox="1">
            <a:spLocks noGrp="1"/>
          </p:cNvSpPr>
          <p:nvPr>
            <p:ph type="sldNum" idx="12"/>
          </p:nvPr>
        </p:nvSpPr>
        <p:spPr>
          <a:xfrm>
            <a:off x="18847841" y="10617950"/>
            <a:ext cx="318769" cy="26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marR="0" lvl="0" indent="0" algn="l" rtl="0">
              <a:lnSpc>
                <a:spcPct val="101891"/>
              </a:lnSpc>
              <a:spcBef>
                <a:spcPts val="0"/>
              </a:spcBef>
              <a:spcAft>
                <a:spcPts val="0"/>
              </a:spcAft>
              <a:buSzPts val="1850"/>
              <a:buNone/>
            </a:pPr>
            <a:fld id="{00000000-1234-1234-1234-123412341234}" type="slidenum">
              <a:rPr lang="ru-RU" sz="185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850" b="0" i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20"/>
          <p:cNvSpPr/>
          <p:nvPr/>
        </p:nvSpPr>
        <p:spPr>
          <a:xfrm>
            <a:off x="334975" y="1093766"/>
            <a:ext cx="5581800" cy="1714500"/>
          </a:xfrm>
          <a:prstGeom prst="roundRect">
            <a:avLst>
              <a:gd name="adj" fmla="val 11548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marR="231115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Цель: </a:t>
            </a:r>
            <a:r>
              <a:rPr lang="ru-RU" sz="12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реализация научно-исследовательских и образовательных проектов, а также для осуществления фундаментальных и прикладных  исследований в области формирования сектора персонифицированной медицины, основанной на передовых биомедицинских технологиях</a:t>
            </a:r>
            <a:endParaRPr sz="12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86" name="Google Shape;686;p20"/>
          <p:cNvSpPr/>
          <p:nvPr/>
        </p:nvSpPr>
        <p:spPr>
          <a:xfrm>
            <a:off x="6200448" y="1081775"/>
            <a:ext cx="5581800" cy="1714500"/>
          </a:xfrm>
          <a:prstGeom prst="roundRect">
            <a:avLst>
              <a:gd name="adj" fmla="val 11548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marR="240364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Состав объекта: </a:t>
            </a:r>
            <a:r>
              <a:rPr lang="ru-RU" sz="12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лаборатории молекулярно-генетических методов исследования, клеточных, микрофлюидных технологий, масс-  спектрометрии, биоинформатики и банк биоматериалов (биобанк)</a:t>
            </a:r>
            <a:endParaRPr sz="12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79999" marR="240364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Характеристика объекта:</a:t>
            </a:r>
            <a:r>
              <a:rPr lang="ru-RU" sz="12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6 лабораторий, 200 высококвалифицированных специалистов</a:t>
            </a:r>
            <a:endParaRPr sz="1200" b="1" i="0" u="none" strike="noStrike" cap="non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7" name="Google Shape;687;p20"/>
          <p:cNvSpPr/>
          <p:nvPr/>
        </p:nvSpPr>
        <p:spPr>
          <a:xfrm>
            <a:off x="334975" y="2952825"/>
            <a:ext cx="3442800" cy="3852900"/>
          </a:xfrm>
          <a:prstGeom prst="roundRect">
            <a:avLst>
              <a:gd name="adj" fmla="val 5415"/>
            </a:avLst>
          </a:prstGeom>
          <a:solidFill>
            <a:srgbClr val="051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3511" marR="920687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Заказчик: </a:t>
            </a: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Фонд научно-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технологического развития Югры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79322" lvl="0" indent="0" algn="l" rtl="0">
              <a:lnSpc>
                <a:spcPct val="113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Инвестор: </a:t>
            </a: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ООО «Швабе-Москва» 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79322" lvl="0" indent="0" algn="l" rtl="0">
              <a:lnSpc>
                <a:spcPct val="113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79322" lvl="0" indent="0" algn="l" rtl="0">
              <a:lnSpc>
                <a:spcPct val="1139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Оператор: </a:t>
            </a: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АНО «Биомед»  Мощность объекта: мощностью не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511" marR="301890" lvl="0" indent="0" algn="l" rtl="0">
              <a:lnSpc>
                <a:spcPct val="113900"/>
              </a:lnSpc>
              <a:spcBef>
                <a:spcPts val="6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менее 3170 исследований в год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301890" lvl="0" indent="0" algn="l" rtl="0">
              <a:lnSpc>
                <a:spcPct val="113900"/>
              </a:lnSpc>
              <a:spcBef>
                <a:spcPts val="6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301890" lvl="0" indent="0" algn="l" rtl="0">
              <a:lnSpc>
                <a:spcPct val="113900"/>
              </a:lnSpc>
              <a:spcBef>
                <a:spcPts val="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Общая площадь:</a:t>
            </a: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5298 кв.м  Строительная готовность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511" marR="418950" lvl="0" indent="0" algn="l" rtl="0">
              <a:lnSpc>
                <a:spcPct val="166454"/>
              </a:lnSpc>
              <a:spcBef>
                <a:spcPts val="94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монолитного каркаса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418950" lvl="0" indent="0" algn="l" rtl="0">
              <a:lnSpc>
                <a:spcPct val="166454"/>
              </a:lnSpc>
              <a:spcBef>
                <a:spcPts val="94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Объекта:  </a:t>
            </a: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82%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Срок реализации: </a:t>
            </a: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2023-2025 гг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21"/>
          <p:cNvSpPr txBox="1">
            <a:spLocks noGrp="1"/>
          </p:cNvSpPr>
          <p:nvPr>
            <p:ph type="title"/>
          </p:nvPr>
        </p:nvSpPr>
        <p:spPr>
          <a:xfrm>
            <a:off x="334976" y="333368"/>
            <a:ext cx="54870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2800"/>
              <a:buFont typeface="Montserrat Black"/>
              <a:buNone/>
            </a:pPr>
            <a:r>
              <a:rPr lang="ru-RU" sz="2800" b="1"/>
              <a:t>Научный центр в д.Шапша</a:t>
            </a:r>
            <a:endParaRPr sz="2800" b="1"/>
          </a:p>
        </p:txBody>
      </p:sp>
      <p:grpSp>
        <p:nvGrpSpPr>
          <p:cNvPr id="693" name="Google Shape;693;p21"/>
          <p:cNvGrpSpPr/>
          <p:nvPr/>
        </p:nvGrpSpPr>
        <p:grpSpPr>
          <a:xfrm>
            <a:off x="6437663" y="2606232"/>
            <a:ext cx="5755292" cy="4251564"/>
            <a:chOff x="10607371" y="3383396"/>
            <a:chExt cx="9148454" cy="6756021"/>
          </a:xfrm>
        </p:grpSpPr>
        <p:sp>
          <p:nvSpPr>
            <p:cNvPr id="694" name="Google Shape;694;p21"/>
            <p:cNvSpPr/>
            <p:nvPr/>
          </p:nvSpPr>
          <p:spPr>
            <a:xfrm>
              <a:off x="10607372" y="4224757"/>
              <a:ext cx="5878830" cy="5320030"/>
            </a:xfrm>
            <a:custGeom>
              <a:avLst/>
              <a:gdLst/>
              <a:ahLst/>
              <a:cxnLst/>
              <a:rect l="l" t="t" r="r" b="b"/>
              <a:pathLst>
                <a:path w="5878830" h="5320030" extrusionOk="0">
                  <a:moveTo>
                    <a:pt x="1662475" y="0"/>
                  </a:moveTo>
                  <a:lnTo>
                    <a:pt x="1473977" y="115991"/>
                  </a:lnTo>
                  <a:lnTo>
                    <a:pt x="1444834" y="156587"/>
                  </a:lnTo>
                  <a:lnTo>
                    <a:pt x="1415924" y="197521"/>
                  </a:lnTo>
                  <a:lnTo>
                    <a:pt x="1387235" y="238775"/>
                  </a:lnTo>
                  <a:lnTo>
                    <a:pt x="1358755" y="280332"/>
                  </a:lnTo>
                  <a:lnTo>
                    <a:pt x="1330472" y="322175"/>
                  </a:lnTo>
                  <a:lnTo>
                    <a:pt x="1302374" y="364286"/>
                  </a:lnTo>
                  <a:lnTo>
                    <a:pt x="1274449" y="406648"/>
                  </a:lnTo>
                  <a:lnTo>
                    <a:pt x="1246686" y="449244"/>
                  </a:lnTo>
                  <a:lnTo>
                    <a:pt x="1219072" y="492057"/>
                  </a:lnTo>
                  <a:lnTo>
                    <a:pt x="1191596" y="535068"/>
                  </a:lnTo>
                  <a:lnTo>
                    <a:pt x="1137007" y="621619"/>
                  </a:lnTo>
                  <a:lnTo>
                    <a:pt x="1082825" y="708759"/>
                  </a:lnTo>
                  <a:lnTo>
                    <a:pt x="1002104" y="840269"/>
                  </a:lnTo>
                  <a:lnTo>
                    <a:pt x="814661" y="1148438"/>
                  </a:lnTo>
                  <a:lnTo>
                    <a:pt x="733940" y="1279948"/>
                  </a:lnTo>
                  <a:lnTo>
                    <a:pt x="679757" y="1367088"/>
                  </a:lnTo>
                  <a:lnTo>
                    <a:pt x="625169" y="1453639"/>
                  </a:lnTo>
                  <a:lnTo>
                    <a:pt x="597692" y="1496650"/>
                  </a:lnTo>
                  <a:lnTo>
                    <a:pt x="570078" y="1539462"/>
                  </a:lnTo>
                  <a:lnTo>
                    <a:pt x="542315" y="1582058"/>
                  </a:lnTo>
                  <a:lnTo>
                    <a:pt x="514390" y="1624421"/>
                  </a:lnTo>
                  <a:lnTo>
                    <a:pt x="486293" y="1666532"/>
                  </a:lnTo>
                  <a:lnTo>
                    <a:pt x="458010" y="1708375"/>
                  </a:lnTo>
                  <a:lnTo>
                    <a:pt x="429530" y="1749932"/>
                  </a:lnTo>
                  <a:lnTo>
                    <a:pt x="400841" y="1791186"/>
                  </a:lnTo>
                  <a:lnTo>
                    <a:pt x="371930" y="1832120"/>
                  </a:lnTo>
                  <a:lnTo>
                    <a:pt x="342787" y="1872716"/>
                  </a:lnTo>
                  <a:lnTo>
                    <a:pt x="411305" y="2021919"/>
                  </a:lnTo>
                  <a:lnTo>
                    <a:pt x="154289" y="2535652"/>
                  </a:lnTo>
                  <a:lnTo>
                    <a:pt x="0" y="2618531"/>
                  </a:lnTo>
                  <a:lnTo>
                    <a:pt x="2108090" y="5319843"/>
                  </a:lnTo>
                  <a:lnTo>
                    <a:pt x="2999318" y="4690118"/>
                  </a:lnTo>
                  <a:lnTo>
                    <a:pt x="2176707" y="3629441"/>
                  </a:lnTo>
                  <a:lnTo>
                    <a:pt x="3513549" y="2883626"/>
                  </a:lnTo>
                  <a:lnTo>
                    <a:pt x="3560400" y="2892748"/>
                  </a:lnTo>
                  <a:lnTo>
                    <a:pt x="3602936" y="2949983"/>
                  </a:lnTo>
                  <a:lnTo>
                    <a:pt x="3623358" y="2988052"/>
                  </a:lnTo>
                  <a:lnTo>
                    <a:pt x="3643628" y="3027838"/>
                  </a:lnTo>
                  <a:lnTo>
                    <a:pt x="3664056" y="3065907"/>
                  </a:lnTo>
                  <a:lnTo>
                    <a:pt x="3684949" y="3098821"/>
                  </a:lnTo>
                  <a:lnTo>
                    <a:pt x="3706616" y="3123142"/>
                  </a:lnTo>
                  <a:lnTo>
                    <a:pt x="3729367" y="3135436"/>
                  </a:lnTo>
                  <a:lnTo>
                    <a:pt x="3753511" y="3132264"/>
                  </a:lnTo>
                  <a:lnTo>
                    <a:pt x="5878755" y="2055031"/>
                  </a:lnTo>
                  <a:lnTo>
                    <a:pt x="5141717" y="894918"/>
                  </a:lnTo>
                  <a:lnTo>
                    <a:pt x="2896492" y="1856160"/>
                  </a:lnTo>
                  <a:lnTo>
                    <a:pt x="2865060" y="1863606"/>
                  </a:lnTo>
                  <a:lnTo>
                    <a:pt x="2822361" y="1836056"/>
                  </a:lnTo>
                  <a:lnTo>
                    <a:pt x="2819100" y="1793318"/>
                  </a:lnTo>
                  <a:lnTo>
                    <a:pt x="2819693" y="1769799"/>
                  </a:lnTo>
                  <a:lnTo>
                    <a:pt x="2819397" y="1747140"/>
                  </a:lnTo>
                  <a:lnTo>
                    <a:pt x="2816432" y="1727061"/>
                  </a:lnTo>
                  <a:lnTo>
                    <a:pt x="2809019" y="1711283"/>
                  </a:lnTo>
                  <a:lnTo>
                    <a:pt x="2795379" y="1701526"/>
                  </a:lnTo>
                  <a:lnTo>
                    <a:pt x="2773733" y="1699511"/>
                  </a:lnTo>
                  <a:lnTo>
                    <a:pt x="2742302" y="1706957"/>
                  </a:lnTo>
                  <a:lnTo>
                    <a:pt x="2724991" y="1712493"/>
                  </a:lnTo>
                  <a:lnTo>
                    <a:pt x="2723676" y="1709289"/>
                  </a:lnTo>
                  <a:lnTo>
                    <a:pt x="2734801" y="1699286"/>
                  </a:lnTo>
                  <a:lnTo>
                    <a:pt x="2754812" y="1684426"/>
                  </a:lnTo>
                  <a:lnTo>
                    <a:pt x="2780155" y="1666651"/>
                  </a:lnTo>
                  <a:lnTo>
                    <a:pt x="2807275" y="1647902"/>
                  </a:lnTo>
                  <a:lnTo>
                    <a:pt x="2832618" y="1630122"/>
                  </a:lnTo>
                  <a:lnTo>
                    <a:pt x="2852629" y="1615252"/>
                  </a:lnTo>
                  <a:lnTo>
                    <a:pt x="2863755" y="1605234"/>
                  </a:lnTo>
                  <a:lnTo>
                    <a:pt x="2862439" y="1602010"/>
                  </a:lnTo>
                  <a:lnTo>
                    <a:pt x="2845128" y="1607522"/>
                  </a:lnTo>
                  <a:lnTo>
                    <a:pt x="1662475" y="0"/>
                  </a:lnTo>
                  <a:close/>
                </a:path>
              </a:pathLst>
            </a:custGeom>
            <a:solidFill>
              <a:srgbClr val="FFC000">
                <a:alpha val="29411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92"/>
                <a:buFont typeface="Arial"/>
                <a:buNone/>
              </a:pPr>
              <a:endParaRPr sz="1092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695" name="Google Shape;695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07371" y="3383396"/>
              <a:ext cx="9148454" cy="67560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6" name="Google Shape;696;p21"/>
          <p:cNvSpPr txBox="1">
            <a:spLocks noGrp="1"/>
          </p:cNvSpPr>
          <p:nvPr>
            <p:ph type="sldNum" idx="12"/>
          </p:nvPr>
        </p:nvSpPr>
        <p:spPr>
          <a:xfrm>
            <a:off x="18847841" y="10617950"/>
            <a:ext cx="318769" cy="26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marR="0" lvl="0" indent="0" algn="l" rtl="0">
              <a:lnSpc>
                <a:spcPct val="101891"/>
              </a:lnSpc>
              <a:spcBef>
                <a:spcPts val="0"/>
              </a:spcBef>
              <a:spcAft>
                <a:spcPts val="0"/>
              </a:spcAft>
              <a:buSzPts val="1850"/>
              <a:buNone/>
            </a:pPr>
            <a:fld id="{00000000-1234-1234-1234-123412341234}" type="slidenum">
              <a:rPr lang="ru-RU" sz="185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850" b="0" i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21"/>
          <p:cNvSpPr/>
          <p:nvPr/>
        </p:nvSpPr>
        <p:spPr>
          <a:xfrm>
            <a:off x="334975" y="1093776"/>
            <a:ext cx="11447400" cy="1273800"/>
          </a:xfrm>
          <a:prstGeom prst="roundRect">
            <a:avLst>
              <a:gd name="adj" fmla="val 11548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marR="231115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Цель: </a:t>
            </a:r>
            <a:r>
              <a:rPr lang="ru-RU" sz="12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разработка совокупности технологий, обеспечивающих возможность мониторинга различных типов загрязнения окружающей среды и  нарушений ее нормального функционирования, вызванных деятельностью человека, а также технологий, управления углеродным балансом,  обеспечивающих возможность нейтрализации указанных воздействий, восстановления нормальных экологических процессов, минимизации данного воздействия в будущем</a:t>
            </a:r>
            <a:endParaRPr sz="12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98" name="Google Shape;698;p21"/>
          <p:cNvSpPr/>
          <p:nvPr/>
        </p:nvSpPr>
        <p:spPr>
          <a:xfrm>
            <a:off x="334975" y="2606300"/>
            <a:ext cx="5704500" cy="4096800"/>
          </a:xfrm>
          <a:prstGeom prst="roundRect">
            <a:avLst>
              <a:gd name="adj" fmla="val 5415"/>
            </a:avLst>
          </a:prstGeom>
          <a:solidFill>
            <a:srgbClr val="051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69999" marR="261335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Инициатор проекта: </a:t>
            </a:r>
            <a:r>
              <a:rPr lang="ru-RU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Югорский государственный  университет</a:t>
            </a:r>
            <a:endParaRPr sz="1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69999" marR="261335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69999" marR="261335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Состав объекта:</a:t>
            </a:r>
            <a:endParaRPr sz="1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marR="261335" lvl="0" indent="-15984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●"/>
            </a:pPr>
            <a:r>
              <a:rPr lang="ru-RU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Научно-образовательный комплекс - 1 600 кв.м</a:t>
            </a:r>
            <a:endParaRPr sz="1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marR="261335" lvl="0" indent="-1598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●"/>
            </a:pPr>
            <a:r>
              <a:rPr lang="ru-RU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Детский карбоновый полигон - 570 кв.м.</a:t>
            </a:r>
            <a:endParaRPr sz="1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marR="261335" lvl="0" indent="-1598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●"/>
            </a:pPr>
            <a:r>
              <a:rPr lang="ru-RU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Полевая площадка - 1 889 кв.м.</a:t>
            </a:r>
            <a:endParaRPr sz="1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marR="261335" lvl="0" indent="-1598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●"/>
            </a:pPr>
            <a:r>
              <a:rPr lang="ru-RU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Сити-ферма – 500 кв.м.</a:t>
            </a:r>
            <a:endParaRPr sz="1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marR="261335" lvl="0" indent="-1598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●"/>
            </a:pPr>
            <a:r>
              <a:rPr lang="ru-RU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Экспериментально климатическая установка - 750 кв.м.</a:t>
            </a:r>
            <a:endParaRPr sz="1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marR="261335" lvl="0" indent="-1598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●"/>
            </a:pPr>
            <a:r>
              <a:rPr lang="ru-RU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Общежитие 1080 кв.м.</a:t>
            </a:r>
            <a:endParaRPr sz="1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69999" marR="261335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69999" marR="261335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Строительство объекта: </a:t>
            </a:r>
            <a:r>
              <a:rPr lang="ru-RU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УК «ЮНИТИ ПАРК» (конкурс  ПИР+СМР)</a:t>
            </a:r>
            <a:endParaRPr sz="1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69999" marR="261335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69999" marR="261335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Сроки создания: </a:t>
            </a:r>
            <a:r>
              <a:rPr lang="ru-RU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2024 - 2026 гг</a:t>
            </a:r>
            <a:endParaRPr sz="1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69999" marR="261335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69999" marR="261335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Планируемые контрольные точки:</a:t>
            </a:r>
            <a:endParaRPr sz="11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marR="261335" lvl="0" indent="-15984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●"/>
            </a:pPr>
            <a:r>
              <a:rPr lang="ru-RU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Согласование ТЗ до 15.09.24</a:t>
            </a:r>
            <a:endParaRPr sz="1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marR="261335" lvl="0" indent="-1598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●"/>
            </a:pPr>
            <a:r>
              <a:rPr lang="ru-RU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Заключение договора ПИР до 31.12.24</a:t>
            </a:r>
            <a:endParaRPr sz="1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0000" marR="261335" lvl="0" indent="-1598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●"/>
            </a:pPr>
            <a:r>
              <a:rPr lang="ru-RU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СМР до 01.10.26</a:t>
            </a:r>
            <a:endParaRPr sz="11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22"/>
          <p:cNvGrpSpPr/>
          <p:nvPr/>
        </p:nvGrpSpPr>
        <p:grpSpPr>
          <a:xfrm>
            <a:off x="4393455" y="2065153"/>
            <a:ext cx="7798036" cy="4792821"/>
            <a:chOff x="3417978" y="2234583"/>
            <a:chExt cx="7884768" cy="4206443"/>
          </a:xfrm>
        </p:grpSpPr>
        <p:pic>
          <p:nvPicPr>
            <p:cNvPr id="704" name="Google Shape;704;p22"/>
            <p:cNvPicPr preferRelativeResize="0"/>
            <p:nvPr/>
          </p:nvPicPr>
          <p:blipFill rotWithShape="1">
            <a:blip r:embed="rId3">
              <a:alphaModFix/>
            </a:blip>
            <a:srcRect r="4370"/>
            <a:stretch/>
          </p:blipFill>
          <p:spPr>
            <a:xfrm>
              <a:off x="3417978" y="2624318"/>
              <a:ext cx="7884768" cy="381670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05" name="Google Shape;705;p22"/>
            <p:cNvGrpSpPr/>
            <p:nvPr/>
          </p:nvGrpSpPr>
          <p:grpSpPr>
            <a:xfrm>
              <a:off x="3417984" y="2234583"/>
              <a:ext cx="7778585" cy="3284018"/>
              <a:chOff x="5635802" y="3684993"/>
              <a:chExt cx="12827464" cy="5415588"/>
            </a:xfrm>
          </p:grpSpPr>
          <p:pic>
            <p:nvPicPr>
              <p:cNvPr id="706" name="Google Shape;706;p2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635802" y="4327683"/>
                <a:ext cx="4666382" cy="27323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7" name="Google Shape;707;p2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750696" y="4428215"/>
                <a:ext cx="4436593" cy="250254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08" name="Google Shape;708;p22"/>
              <p:cNvSpPr/>
              <p:nvPr/>
            </p:nvSpPr>
            <p:spPr>
              <a:xfrm>
                <a:off x="5715988" y="4393508"/>
                <a:ext cx="4506595" cy="2572385"/>
              </a:xfrm>
              <a:custGeom>
                <a:avLst/>
                <a:gdLst/>
                <a:ahLst/>
                <a:cxnLst/>
                <a:rect l="l" t="t" r="r" b="b"/>
                <a:pathLst>
                  <a:path w="4506595" h="2572384" extrusionOk="0">
                    <a:moveTo>
                      <a:pt x="0" y="2571955"/>
                    </a:moveTo>
                    <a:lnTo>
                      <a:pt x="4506008" y="2571955"/>
                    </a:lnTo>
                    <a:lnTo>
                      <a:pt x="4506008" y="0"/>
                    </a:lnTo>
                    <a:lnTo>
                      <a:pt x="0" y="0"/>
                    </a:lnTo>
                    <a:lnTo>
                      <a:pt x="0" y="2571955"/>
                    </a:lnTo>
                    <a:close/>
                  </a:path>
                </a:pathLst>
              </a:custGeom>
              <a:noFill/>
              <a:ln w="69400" cap="flat" cmpd="sng">
                <a:solidFill>
                  <a:srgbClr val="D1A09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92"/>
                  <a:buFont typeface="Arial"/>
                  <a:buNone/>
                </a:pPr>
                <a:endParaRPr sz="1092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pic>
            <p:nvPicPr>
              <p:cNvPr id="709" name="Google Shape;709;p22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79288" y="3684993"/>
                <a:ext cx="12483978" cy="5415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710" name="Google Shape;710;p22"/>
          <p:cNvSpPr txBox="1">
            <a:spLocks noGrp="1"/>
          </p:cNvSpPr>
          <p:nvPr>
            <p:ph type="title"/>
          </p:nvPr>
        </p:nvSpPr>
        <p:spPr>
          <a:xfrm>
            <a:off x="305648" y="333381"/>
            <a:ext cx="63093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2800"/>
              <a:buFont typeface="Montserrat Black"/>
              <a:buNone/>
            </a:pPr>
            <a:r>
              <a:rPr lang="ru-RU" sz="2800" b="1"/>
              <a:t>Университетский кампус</a:t>
            </a:r>
            <a:endParaRPr sz="2800" b="1"/>
          </a:p>
        </p:txBody>
      </p:sp>
      <p:sp>
        <p:nvSpPr>
          <p:cNvPr id="711" name="Google Shape;711;p22"/>
          <p:cNvSpPr txBox="1">
            <a:spLocks noGrp="1"/>
          </p:cNvSpPr>
          <p:nvPr>
            <p:ph type="sldNum" idx="12"/>
          </p:nvPr>
        </p:nvSpPr>
        <p:spPr>
          <a:xfrm>
            <a:off x="18847841" y="10617950"/>
            <a:ext cx="318769" cy="26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marR="0" lvl="0" indent="0" algn="l" rtl="0">
              <a:lnSpc>
                <a:spcPct val="101891"/>
              </a:lnSpc>
              <a:spcBef>
                <a:spcPts val="0"/>
              </a:spcBef>
              <a:spcAft>
                <a:spcPts val="0"/>
              </a:spcAft>
              <a:buSzPts val="1850"/>
              <a:buNone/>
            </a:pPr>
            <a:fld id="{00000000-1234-1234-1234-123412341234}" type="slidenum">
              <a:rPr lang="ru-RU" sz="185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850" b="0" i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22"/>
          <p:cNvSpPr/>
          <p:nvPr/>
        </p:nvSpPr>
        <p:spPr>
          <a:xfrm>
            <a:off x="334975" y="1089338"/>
            <a:ext cx="5581800" cy="1081500"/>
          </a:xfrm>
          <a:prstGeom prst="roundRect">
            <a:avLst>
              <a:gd name="adj" fmla="val 11548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89999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Цель: </a:t>
            </a:r>
            <a:r>
              <a:rPr lang="ru-RU" sz="12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реализация образовательной деятельности по магистерским программам, программам ординатуры и аспирантуры, программам МВА  и дополнительного образования.</a:t>
            </a:r>
            <a:endParaRPr sz="12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13" name="Google Shape;713;p22"/>
          <p:cNvSpPr/>
          <p:nvPr/>
        </p:nvSpPr>
        <p:spPr>
          <a:xfrm>
            <a:off x="6200450" y="1081775"/>
            <a:ext cx="5581800" cy="1081500"/>
          </a:xfrm>
          <a:prstGeom prst="roundRect">
            <a:avLst>
              <a:gd name="adj" fmla="val 11548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marR="240364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Состав объекта: </a:t>
            </a:r>
            <a:r>
              <a:rPr lang="ru-RU" sz="12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университетский корпус, студенческие общежития, физкультурно-оздоровительный комплекс</a:t>
            </a:r>
            <a:endParaRPr sz="12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14" name="Google Shape;714;p22"/>
          <p:cNvSpPr/>
          <p:nvPr/>
        </p:nvSpPr>
        <p:spPr>
          <a:xfrm>
            <a:off x="334975" y="2483125"/>
            <a:ext cx="3868200" cy="4374900"/>
          </a:xfrm>
          <a:prstGeom prst="roundRect">
            <a:avLst>
              <a:gd name="adj" fmla="val 5415"/>
            </a:avLst>
          </a:prstGeom>
          <a:solidFill>
            <a:srgbClr val="051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16492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5" name="Google Shape;715;p22"/>
          <p:cNvSpPr txBox="1"/>
          <p:nvPr/>
        </p:nvSpPr>
        <p:spPr>
          <a:xfrm>
            <a:off x="334977" y="115725"/>
            <a:ext cx="3162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4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4"/>
              <a:buFont typeface="Arial"/>
              <a:buNone/>
            </a:pPr>
            <a:r>
              <a:rPr lang="ru-RU" sz="1334" b="0" i="0" u="none" strike="noStrike" cap="none">
                <a:solidFill>
                  <a:srgbClr val="001F5F"/>
                </a:solidFill>
                <a:latin typeface="Montserrat"/>
                <a:ea typeface="Montserrat"/>
                <a:cs typeface="Montserrat"/>
                <a:sym typeface="Montserrat"/>
              </a:rPr>
              <a:t>Бюджетные инвестиции</a:t>
            </a:r>
            <a:endParaRPr sz="1334" b="0" i="0" u="none" strike="noStrike" cap="none">
              <a:solidFill>
                <a:srgbClr val="001F5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6" name="Google Shape;716;p22"/>
          <p:cNvSpPr txBox="1"/>
          <p:nvPr/>
        </p:nvSpPr>
        <p:spPr>
          <a:xfrm>
            <a:off x="416125" y="2665775"/>
            <a:ext cx="3868200" cy="3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64927" lvl="0" indent="0" algn="l" rtl="0">
              <a:lnSpc>
                <a:spcPct val="115000"/>
              </a:lnSpc>
              <a:spcBef>
                <a:spcPts val="11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Площадь: </a:t>
            </a:r>
            <a:r>
              <a:rPr lang="ru-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университетский корпус -  42 500 кв.м, общежития - 23400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164927" lvl="0" indent="0" algn="l" rtl="0">
              <a:lnSpc>
                <a:spcPct val="115000"/>
              </a:lnSpc>
              <a:spcBef>
                <a:spcPts val="11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кв.м. , физкультурно-оздоровительный комплекс - 7000  кв.м.,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164927" lvl="0" indent="0" algn="l" rtl="0">
              <a:lnSpc>
                <a:spcPct val="115000"/>
              </a:lnSpc>
              <a:spcBef>
                <a:spcPts val="11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164927" lvl="0" indent="0" algn="l" rtl="0">
              <a:lnSpc>
                <a:spcPct val="115000"/>
              </a:lnSpc>
              <a:spcBef>
                <a:spcPts val="11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Мощность объекта </a:t>
            </a:r>
            <a:r>
              <a:rPr lang="ru-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- 2000 студентов  (ежегодно), 400 - 500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164927" lvl="0" indent="0" algn="l" rtl="0">
              <a:lnSpc>
                <a:spcPct val="115000"/>
              </a:lnSpc>
              <a:spcBef>
                <a:spcPts val="11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преподавателей, 150 - 190 научных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164927" lvl="0" indent="0" algn="l" rtl="0">
              <a:lnSpc>
                <a:spcPct val="115000"/>
              </a:lnSpc>
              <a:spcBef>
                <a:spcPts val="11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сотрудников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164927" lvl="0" indent="0" algn="l" rtl="0">
              <a:lnSpc>
                <a:spcPct val="115000"/>
              </a:lnSpc>
              <a:spcBef>
                <a:spcPts val="11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164927" lvl="0" indent="0" algn="l" rtl="0">
              <a:lnSpc>
                <a:spcPct val="115000"/>
              </a:lnSpc>
              <a:spcBef>
                <a:spcPts val="11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Разработка ПСД объектов: </a:t>
            </a:r>
            <a:r>
              <a:rPr lang="ru-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ООО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164927" lvl="0" indent="0" algn="l" rtl="0">
              <a:lnSpc>
                <a:spcPct val="115000"/>
              </a:lnSpc>
              <a:spcBef>
                <a:spcPts val="11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«Самолет-Регионы» (соглашение о  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164927" lvl="0" indent="0" algn="l" rtl="0">
              <a:lnSpc>
                <a:spcPct val="115000"/>
              </a:lnSpc>
              <a:spcBef>
                <a:spcPts val="11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реализации масштабного  инвестиционного проекта)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164927" lvl="0" indent="0" algn="l" rtl="0">
              <a:lnSpc>
                <a:spcPct val="115000"/>
              </a:lnSpc>
              <a:spcBef>
                <a:spcPts val="11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164927" lvl="0" indent="0" algn="l" rtl="0">
              <a:lnSpc>
                <a:spcPct val="115000"/>
              </a:lnSpc>
              <a:spcBef>
                <a:spcPts val="11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Строительство объекта:</a:t>
            </a:r>
            <a:r>
              <a:rPr lang="ru-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УК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164927" lvl="0" indent="0" algn="l" rtl="0">
              <a:lnSpc>
                <a:spcPct val="115000"/>
              </a:lnSpc>
              <a:spcBef>
                <a:spcPts val="11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«ЮНИТИ ПАРК» (конкурс СМР)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164927" lvl="0" indent="0" algn="l" rtl="0">
              <a:lnSpc>
                <a:spcPct val="115000"/>
              </a:lnSpc>
              <a:spcBef>
                <a:spcPts val="11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Сроки реализации</a:t>
            </a:r>
            <a:r>
              <a:rPr lang="ru-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– 2024 – 2028 гг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164927" lvl="0" indent="0" algn="l" rtl="0">
              <a:lnSpc>
                <a:spcPct val="115000"/>
              </a:lnSpc>
              <a:spcBef>
                <a:spcPts val="11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164927" lvl="0" indent="0" algn="l" rtl="0">
              <a:lnSpc>
                <a:spcPct val="115000"/>
              </a:lnSpc>
              <a:spcBef>
                <a:spcPts val="118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Планируемые контрольные точки:</a:t>
            </a:r>
            <a:endParaRPr sz="1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marR="164927" lvl="0" indent="-165101" algn="l" rtl="0">
              <a:lnSpc>
                <a:spcPct val="115000"/>
              </a:lnSpc>
              <a:spcBef>
                <a:spcPts val="118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●"/>
            </a:pPr>
            <a:r>
              <a:rPr lang="ru-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Утверждение ТЗ до 30.09.24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marR="164927" lvl="0" indent="-1651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●"/>
            </a:pPr>
            <a:r>
              <a:rPr lang="ru-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Получение ПД до 4 кв. 2025</a:t>
            </a:r>
            <a:endParaRPr sz="2800">
              <a:solidFill>
                <a:srgbClr val="06205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" name="Google Shape;721;p23"/>
          <p:cNvGrpSpPr/>
          <p:nvPr/>
        </p:nvGrpSpPr>
        <p:grpSpPr>
          <a:xfrm>
            <a:off x="3525583" y="2570392"/>
            <a:ext cx="9211496" cy="4288037"/>
            <a:chOff x="3388915" y="1973245"/>
            <a:chExt cx="8802194" cy="4213045"/>
          </a:xfrm>
        </p:grpSpPr>
        <p:pic>
          <p:nvPicPr>
            <p:cNvPr id="722" name="Google Shape;722;p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12978" y="2370299"/>
              <a:ext cx="8245243" cy="381599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23" name="Google Shape;723;p23"/>
            <p:cNvGrpSpPr/>
            <p:nvPr/>
          </p:nvGrpSpPr>
          <p:grpSpPr>
            <a:xfrm>
              <a:off x="3388915" y="1973245"/>
              <a:ext cx="8802194" cy="3883487"/>
              <a:chOff x="5694446" y="3584709"/>
              <a:chExt cx="14515470" cy="6404158"/>
            </a:xfrm>
          </p:grpSpPr>
          <p:pic>
            <p:nvPicPr>
              <p:cNvPr id="724" name="Google Shape;724;p2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694446" y="4233135"/>
                <a:ext cx="3827414" cy="25611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5" name="Google Shape;725;p23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809340" y="4333667"/>
                <a:ext cx="3597626" cy="23313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26" name="Google Shape;726;p23"/>
              <p:cNvSpPr/>
              <p:nvPr/>
            </p:nvSpPr>
            <p:spPr>
              <a:xfrm>
                <a:off x="5774632" y="4298959"/>
                <a:ext cx="3667125" cy="2400935"/>
              </a:xfrm>
              <a:custGeom>
                <a:avLst/>
                <a:gdLst/>
                <a:ahLst/>
                <a:cxnLst/>
                <a:rect l="l" t="t" r="r" b="b"/>
                <a:pathLst>
                  <a:path w="3667125" h="2400934" extrusionOk="0">
                    <a:moveTo>
                      <a:pt x="0" y="2400811"/>
                    </a:moveTo>
                    <a:lnTo>
                      <a:pt x="3667041" y="2400811"/>
                    </a:lnTo>
                    <a:lnTo>
                      <a:pt x="3667041" y="0"/>
                    </a:lnTo>
                    <a:lnTo>
                      <a:pt x="0" y="0"/>
                    </a:lnTo>
                    <a:lnTo>
                      <a:pt x="0" y="2400811"/>
                    </a:lnTo>
                    <a:close/>
                  </a:path>
                </a:pathLst>
              </a:custGeom>
              <a:noFill/>
              <a:ln w="69400" cap="flat" cmpd="sng">
                <a:solidFill>
                  <a:srgbClr val="AEBAD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92"/>
                  <a:buFont typeface="Arial"/>
                  <a:buNone/>
                </a:pPr>
                <a:endParaRPr sz="1092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pic>
            <p:nvPicPr>
              <p:cNvPr id="727" name="Google Shape;727;p23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7481788" y="3584709"/>
                <a:ext cx="12728128" cy="64041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728" name="Google Shape;728;p23"/>
          <p:cNvSpPr txBox="1">
            <a:spLocks noGrp="1"/>
          </p:cNvSpPr>
          <p:nvPr>
            <p:ph type="title"/>
          </p:nvPr>
        </p:nvSpPr>
        <p:spPr>
          <a:xfrm>
            <a:off x="292905" y="333374"/>
            <a:ext cx="95316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2800"/>
              <a:buFont typeface="Montserrat Black"/>
              <a:buNone/>
            </a:pPr>
            <a:r>
              <a:rPr lang="ru-RU" sz="2800" b="1"/>
              <a:t>Центр развития талантов детей и молодежи</a:t>
            </a:r>
            <a:endParaRPr sz="2800" b="1"/>
          </a:p>
        </p:txBody>
      </p:sp>
      <p:sp>
        <p:nvSpPr>
          <p:cNvPr id="729" name="Google Shape;729;p23"/>
          <p:cNvSpPr txBox="1">
            <a:spLocks noGrp="1"/>
          </p:cNvSpPr>
          <p:nvPr>
            <p:ph type="sldNum" idx="12"/>
          </p:nvPr>
        </p:nvSpPr>
        <p:spPr>
          <a:xfrm>
            <a:off x="18847841" y="10617950"/>
            <a:ext cx="318769" cy="26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marR="0" lvl="0" indent="0" algn="l" rtl="0">
              <a:lnSpc>
                <a:spcPct val="101891"/>
              </a:lnSpc>
              <a:spcBef>
                <a:spcPts val="0"/>
              </a:spcBef>
              <a:spcAft>
                <a:spcPts val="0"/>
              </a:spcAft>
              <a:buSzPts val="1850"/>
              <a:buNone/>
            </a:pPr>
            <a:fld id="{00000000-1234-1234-1234-123412341234}" type="slidenum">
              <a:rPr lang="ru-RU" sz="185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850" b="0" i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23"/>
          <p:cNvSpPr/>
          <p:nvPr/>
        </p:nvSpPr>
        <p:spPr>
          <a:xfrm>
            <a:off x="334975" y="1093775"/>
            <a:ext cx="11447400" cy="1247700"/>
          </a:xfrm>
          <a:prstGeom prst="roundRect">
            <a:avLst>
              <a:gd name="adj" fmla="val 11548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marR="231115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Цель:</a:t>
            </a:r>
            <a:r>
              <a:rPr lang="ru-RU" sz="12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формирование экосистемы выявления, развития и дальнейшей	профессиональной поддержки детей и молодежи,	проявивших  выдающиеся способности в области естественнонаучных дисциплин, искусств, спорта, добившихся успеха в техническом творчестве</a:t>
            </a:r>
            <a:endParaRPr sz="1200" b="1" i="0" u="none" strike="noStrike" cap="non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1" name="Google Shape;731;p23"/>
          <p:cNvSpPr/>
          <p:nvPr/>
        </p:nvSpPr>
        <p:spPr>
          <a:xfrm>
            <a:off x="334975" y="2952825"/>
            <a:ext cx="3112500" cy="2737500"/>
          </a:xfrm>
          <a:prstGeom prst="roundRect">
            <a:avLst>
              <a:gd name="adj" fmla="val 5415"/>
            </a:avLst>
          </a:prstGeom>
          <a:solidFill>
            <a:srgbClr val="051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Инициатор проекта:</a:t>
            </a:r>
            <a:endParaRPr sz="15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Депобразования и науки Югры</a:t>
            </a:r>
            <a:endParaRPr sz="15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Общая площадь объекта </a:t>
            </a:r>
            <a:r>
              <a:rPr lang="ru-RU" sz="1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до 9000  кв.м.</a:t>
            </a:r>
            <a:endParaRPr sz="15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Сроки создания: </a:t>
            </a:r>
            <a:endParaRPr sz="15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2026 – 2028 гг</a:t>
            </a:r>
            <a:endParaRPr sz="15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4"/>
          <p:cNvSpPr txBox="1">
            <a:spLocks noGrp="1"/>
          </p:cNvSpPr>
          <p:nvPr>
            <p:ph type="title"/>
          </p:nvPr>
        </p:nvSpPr>
        <p:spPr>
          <a:xfrm>
            <a:off x="334977" y="333386"/>
            <a:ext cx="77769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2800"/>
              <a:buFont typeface="Montserrat Black"/>
              <a:buNone/>
            </a:pPr>
            <a:r>
              <a:rPr lang="ru-RU" sz="2800" b="1"/>
              <a:t>Технопарк</a:t>
            </a:r>
            <a:endParaRPr sz="2800" b="1"/>
          </a:p>
        </p:txBody>
      </p:sp>
      <p:grpSp>
        <p:nvGrpSpPr>
          <p:cNvPr id="737" name="Google Shape;737;p24"/>
          <p:cNvGrpSpPr/>
          <p:nvPr/>
        </p:nvGrpSpPr>
        <p:grpSpPr>
          <a:xfrm>
            <a:off x="4357400" y="2754725"/>
            <a:ext cx="7834601" cy="4102597"/>
            <a:chOff x="5601094" y="3902814"/>
            <a:chExt cx="13597016" cy="6578892"/>
          </a:xfrm>
        </p:grpSpPr>
        <p:pic>
          <p:nvPicPr>
            <p:cNvPr id="738" name="Google Shape;738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01094" y="4187656"/>
              <a:ext cx="13597016" cy="6294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9" name="Google Shape;739;p2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622637" y="4230741"/>
              <a:ext cx="3889649" cy="2690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0" name="Google Shape;740;p2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7531" y="4331273"/>
              <a:ext cx="3659860" cy="24606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1" name="Google Shape;741;p24"/>
            <p:cNvSpPr/>
            <p:nvPr/>
          </p:nvSpPr>
          <p:spPr>
            <a:xfrm>
              <a:off x="5702823" y="4296566"/>
              <a:ext cx="3729354" cy="2530475"/>
            </a:xfrm>
            <a:custGeom>
              <a:avLst/>
              <a:gdLst/>
              <a:ahLst/>
              <a:cxnLst/>
              <a:rect l="l" t="t" r="r" b="b"/>
              <a:pathLst>
                <a:path w="3729354" h="2530475" extrusionOk="0">
                  <a:moveTo>
                    <a:pt x="0" y="2530067"/>
                  </a:moveTo>
                  <a:lnTo>
                    <a:pt x="3729275" y="2530067"/>
                  </a:lnTo>
                  <a:lnTo>
                    <a:pt x="3729275" y="0"/>
                  </a:lnTo>
                  <a:lnTo>
                    <a:pt x="0" y="0"/>
                  </a:lnTo>
                  <a:lnTo>
                    <a:pt x="0" y="2530067"/>
                  </a:lnTo>
                  <a:close/>
                </a:path>
              </a:pathLst>
            </a:custGeom>
            <a:noFill/>
            <a:ln w="69400" cap="flat" cmpd="sng">
              <a:solidFill>
                <a:srgbClr val="CAD2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92"/>
                <a:buFont typeface="Arial"/>
                <a:buNone/>
              </a:pPr>
              <a:endParaRPr sz="1092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742" name="Google Shape;742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648185" y="3902814"/>
              <a:ext cx="7180890" cy="3144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3" name="Google Shape;743;p24"/>
          <p:cNvSpPr txBox="1">
            <a:spLocks noGrp="1"/>
          </p:cNvSpPr>
          <p:nvPr>
            <p:ph type="sldNum" idx="12"/>
          </p:nvPr>
        </p:nvSpPr>
        <p:spPr>
          <a:xfrm>
            <a:off x="18847841" y="10617950"/>
            <a:ext cx="318769" cy="26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marR="0" lvl="0" indent="0" algn="l" rtl="0">
              <a:lnSpc>
                <a:spcPct val="101891"/>
              </a:lnSpc>
              <a:spcBef>
                <a:spcPts val="0"/>
              </a:spcBef>
              <a:spcAft>
                <a:spcPts val="0"/>
              </a:spcAft>
              <a:buSzPts val="1850"/>
              <a:buNone/>
            </a:pPr>
            <a:fld id="{00000000-1234-1234-1234-123412341234}" type="slidenum">
              <a:rPr lang="ru-RU" sz="185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850" b="0" i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24"/>
          <p:cNvSpPr/>
          <p:nvPr/>
        </p:nvSpPr>
        <p:spPr>
          <a:xfrm>
            <a:off x="334975" y="937143"/>
            <a:ext cx="5581800" cy="1525200"/>
          </a:xfrm>
          <a:prstGeom prst="roundRect">
            <a:avLst>
              <a:gd name="adj" fmla="val 11548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89999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Цель: </a:t>
            </a:r>
            <a:r>
              <a:rPr lang="ru-RU" sz="12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повышение инновационного потенциала региона,	развитие	малых и средних инновационных	предприятий, коммерциализация  изобретений, наукоемких технологий и продвижение их на российский рынок</a:t>
            </a:r>
            <a:endParaRPr sz="1200" b="1" i="0" u="none" strike="noStrike" cap="non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5" name="Google Shape;745;p24"/>
          <p:cNvSpPr/>
          <p:nvPr/>
        </p:nvSpPr>
        <p:spPr>
          <a:xfrm>
            <a:off x="6200450" y="937150"/>
            <a:ext cx="5581800" cy="1856100"/>
          </a:xfrm>
          <a:prstGeom prst="roundRect">
            <a:avLst>
              <a:gd name="adj" fmla="val 11548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16601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1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В составе  предусмотре</a:t>
            </a:r>
            <a:r>
              <a:rPr lang="ru-RU" sz="1100" b="1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но</a:t>
            </a:r>
            <a:r>
              <a:rPr lang="ru-RU" sz="11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размещение следующих объектов:</a:t>
            </a:r>
            <a:endParaRPr sz="1100" b="1" i="0" u="none" strike="noStrike" cap="non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16601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Montserrat Medium"/>
              <a:buChar char="●"/>
            </a:pPr>
            <a:r>
              <a:rPr lang="ru-RU" sz="11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Площадь научных и производственных лабораторий по направлениям деятельности ИНТЦ «ЮНИТИ ПАРК» </a:t>
            </a:r>
            <a:endParaRPr sz="11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16601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Montserrat Medium"/>
              <a:buChar char="●"/>
            </a:pPr>
            <a:r>
              <a:rPr lang="ru-RU" sz="11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Научно-производственный центр беспилотных авиационных систем (БАС)</a:t>
            </a:r>
            <a:endParaRPr sz="11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16601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Montserrat Medium"/>
              <a:buChar char="●"/>
            </a:pPr>
            <a:r>
              <a:rPr lang="ru-RU" sz="11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Центр коллективного пользования для размещения опытного и мелкосерийного производства, реверс-инжиниринга, макетирования и прототипирования</a:t>
            </a:r>
            <a:endParaRPr sz="11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16601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Montserrat Medium"/>
              <a:buChar char="●"/>
            </a:pPr>
            <a:r>
              <a:rPr lang="ru-RU" sz="11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Офисные помещения</a:t>
            </a:r>
            <a:endParaRPr sz="11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46" name="Google Shape;746;p24"/>
          <p:cNvSpPr/>
          <p:nvPr/>
        </p:nvSpPr>
        <p:spPr>
          <a:xfrm>
            <a:off x="334975" y="2952825"/>
            <a:ext cx="3860400" cy="3904800"/>
          </a:xfrm>
          <a:prstGeom prst="roundRect">
            <a:avLst>
              <a:gd name="adj" fmla="val 5415"/>
            </a:avLst>
          </a:prstGeom>
          <a:solidFill>
            <a:srgbClr val="051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Заказчик/Оператор: </a:t>
            </a: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УК «ЮНИТИ  ПАРК»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Общая площадь </a:t>
            </a: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- 27 800 кв.м  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Срок реализации</a:t>
            </a: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- 2024-2027 гг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Планируемые контрольные точки:</a:t>
            </a:r>
            <a:endParaRPr sz="13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0000" marR="0" lvl="0" indent="-172551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Утверждение ТЗ до 15.09.24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0000" marR="0" lvl="0" indent="-17255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Торги ПИР+СМР до 30.09.24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0000" marR="0" lvl="0" indent="-17255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Заключение договора до 24.11.24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0000" marR="0" lvl="0" indent="-17255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Получение ПСД до 10.07.24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0000" marR="0" lvl="0" indent="-17255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СМР до 01.10.2027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25"/>
          <p:cNvSpPr txBox="1">
            <a:spLocks noGrp="1"/>
          </p:cNvSpPr>
          <p:nvPr>
            <p:ph type="title"/>
          </p:nvPr>
        </p:nvSpPr>
        <p:spPr>
          <a:xfrm>
            <a:off x="334976" y="306038"/>
            <a:ext cx="62010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2800"/>
              <a:buFont typeface="Montserrat Black"/>
              <a:buNone/>
            </a:pPr>
            <a:r>
              <a:rPr lang="ru-RU" sz="2800" b="1"/>
              <a:t>Термальный комплекс</a:t>
            </a:r>
            <a:endParaRPr b="1"/>
          </a:p>
        </p:txBody>
      </p:sp>
      <p:grpSp>
        <p:nvGrpSpPr>
          <p:cNvPr id="752" name="Google Shape;752;p25"/>
          <p:cNvGrpSpPr/>
          <p:nvPr/>
        </p:nvGrpSpPr>
        <p:grpSpPr>
          <a:xfrm>
            <a:off x="3906524" y="2881053"/>
            <a:ext cx="8794098" cy="3979833"/>
            <a:chOff x="3396936" y="2277979"/>
            <a:chExt cx="8794098" cy="3908311"/>
          </a:xfrm>
        </p:grpSpPr>
        <p:pic>
          <p:nvPicPr>
            <p:cNvPr id="753" name="Google Shape;753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12978" y="2370299"/>
              <a:ext cx="8245243" cy="3815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4" name="Google Shape;754;p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96936" y="2338795"/>
              <a:ext cx="2312238" cy="16830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5" name="Google Shape;755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66608" y="2399759"/>
              <a:ext cx="2172895" cy="15436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6" name="Google Shape;756;p25"/>
            <p:cNvSpPr/>
            <p:nvPr/>
          </p:nvSpPr>
          <p:spPr>
            <a:xfrm>
              <a:off x="3445561" y="2378712"/>
              <a:ext cx="2215276" cy="1586081"/>
            </a:xfrm>
            <a:custGeom>
              <a:avLst/>
              <a:gdLst/>
              <a:ahLst/>
              <a:cxnLst/>
              <a:rect l="l" t="t" r="r" b="b"/>
              <a:pathLst>
                <a:path w="3653154" h="2615565" extrusionOk="0">
                  <a:moveTo>
                    <a:pt x="0" y="2615041"/>
                  </a:moveTo>
                  <a:lnTo>
                    <a:pt x="3652679" y="2615041"/>
                  </a:lnTo>
                  <a:lnTo>
                    <a:pt x="3652679" y="0"/>
                  </a:lnTo>
                  <a:lnTo>
                    <a:pt x="0" y="0"/>
                  </a:lnTo>
                  <a:lnTo>
                    <a:pt x="0" y="2615041"/>
                  </a:lnTo>
                  <a:close/>
                </a:path>
              </a:pathLst>
            </a:custGeom>
            <a:noFill/>
            <a:ln w="69400" cap="flat" cmpd="sng">
              <a:solidFill>
                <a:srgbClr val="9F8B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92"/>
                <a:buFont typeface="Arial"/>
                <a:buNone/>
              </a:pPr>
              <a:endParaRPr sz="1092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757" name="Google Shape;757;p2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712797" y="2277979"/>
              <a:ext cx="7478237" cy="32760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8" name="Google Shape;758;p25"/>
          <p:cNvSpPr txBox="1">
            <a:spLocks noGrp="1"/>
          </p:cNvSpPr>
          <p:nvPr>
            <p:ph type="sldNum" idx="12"/>
          </p:nvPr>
        </p:nvSpPr>
        <p:spPr>
          <a:xfrm>
            <a:off x="18847841" y="10617950"/>
            <a:ext cx="318769" cy="26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marR="0" lvl="0" indent="0" algn="l" rtl="0">
              <a:lnSpc>
                <a:spcPct val="101891"/>
              </a:lnSpc>
              <a:spcBef>
                <a:spcPts val="0"/>
              </a:spcBef>
              <a:spcAft>
                <a:spcPts val="0"/>
              </a:spcAft>
              <a:buSzPts val="1850"/>
              <a:buNone/>
            </a:pPr>
            <a:fld id="{00000000-1234-1234-1234-123412341234}" type="slidenum">
              <a:rPr lang="ru-RU" sz="185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850" b="0" i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25"/>
          <p:cNvSpPr/>
          <p:nvPr/>
        </p:nvSpPr>
        <p:spPr>
          <a:xfrm>
            <a:off x="334975" y="1089338"/>
            <a:ext cx="5581800" cy="1081500"/>
          </a:xfrm>
          <a:prstGeom prst="roundRect">
            <a:avLst>
              <a:gd name="adj" fmla="val 11548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89999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Цель:</a:t>
            </a:r>
            <a:r>
              <a:rPr lang="ru-RU" sz="12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обеспечение научно-педагогических	работников и	сотрудников ИНТЦ «ЮНИТИ ПАРК» и их семей, жителей автономного округа  туристической инфраструктурой в шаговой доступности</a:t>
            </a:r>
            <a:endParaRPr sz="1200" b="1" i="0" u="none" strike="noStrike" cap="non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0" name="Google Shape;760;p25"/>
          <p:cNvSpPr/>
          <p:nvPr/>
        </p:nvSpPr>
        <p:spPr>
          <a:xfrm>
            <a:off x="6200450" y="1081775"/>
            <a:ext cx="5581800" cy="1081500"/>
          </a:xfrm>
          <a:prstGeom prst="roundRect">
            <a:avLst>
              <a:gd name="adj" fmla="val 11548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marR="240364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Состав объекта: </a:t>
            </a:r>
            <a:r>
              <a:rPr lang="ru-RU" sz="12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Термальный комплекс, Гостиничный комплекс, Открытые бассейны</a:t>
            </a:r>
            <a:endParaRPr sz="12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61" name="Google Shape;761;p25"/>
          <p:cNvSpPr/>
          <p:nvPr/>
        </p:nvSpPr>
        <p:spPr>
          <a:xfrm>
            <a:off x="334975" y="2952825"/>
            <a:ext cx="3432900" cy="2486400"/>
          </a:xfrm>
          <a:prstGeom prst="roundRect">
            <a:avLst>
              <a:gd name="adj" fmla="val 5415"/>
            </a:avLst>
          </a:prstGeom>
          <a:solidFill>
            <a:srgbClr val="051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Инициатор проекта: </a:t>
            </a: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частный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инвестор (соглашение о реализации  масштабного инвестиционного  проекта)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Общая площадь объектов:</a:t>
            </a: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до 7000 кв.м.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Сроки создания</a:t>
            </a: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2024 - 2026 гг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6"/>
          <p:cNvSpPr txBox="1">
            <a:spLocks noGrp="1"/>
          </p:cNvSpPr>
          <p:nvPr>
            <p:ph type="title"/>
          </p:nvPr>
        </p:nvSpPr>
        <p:spPr>
          <a:xfrm>
            <a:off x="334974" y="284222"/>
            <a:ext cx="38268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2800"/>
              <a:buFont typeface="Montserrat Black"/>
              <a:buNone/>
            </a:pPr>
            <a:r>
              <a:rPr lang="ru-RU" sz="2800" b="1"/>
              <a:t>Гостиница</a:t>
            </a:r>
            <a:endParaRPr sz="2800" b="1"/>
          </a:p>
        </p:txBody>
      </p:sp>
      <p:grpSp>
        <p:nvGrpSpPr>
          <p:cNvPr id="767" name="Google Shape;767;p26"/>
          <p:cNvGrpSpPr/>
          <p:nvPr/>
        </p:nvGrpSpPr>
        <p:grpSpPr>
          <a:xfrm>
            <a:off x="3940572" y="2341427"/>
            <a:ext cx="8766393" cy="4463968"/>
            <a:chOff x="3441203" y="1977620"/>
            <a:chExt cx="8766393" cy="4416272"/>
          </a:xfrm>
        </p:grpSpPr>
        <p:pic>
          <p:nvPicPr>
            <p:cNvPr id="768" name="Google Shape;768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59541" y="2577901"/>
              <a:ext cx="8245243" cy="381599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69" name="Google Shape;769;p26"/>
            <p:cNvGrpSpPr/>
            <p:nvPr/>
          </p:nvGrpSpPr>
          <p:grpSpPr>
            <a:xfrm>
              <a:off x="3441203" y="1977620"/>
              <a:ext cx="8766393" cy="3612859"/>
              <a:chOff x="5674100" y="3261246"/>
              <a:chExt cx="14456453" cy="5957881"/>
            </a:xfrm>
          </p:grpSpPr>
          <p:pic>
            <p:nvPicPr>
              <p:cNvPr id="770" name="Google Shape;770;p26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674100" y="4245103"/>
                <a:ext cx="3994968" cy="2931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1" name="Google Shape;771;p26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788994" y="4345635"/>
                <a:ext cx="3765180" cy="270121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72" name="Google Shape;772;p26"/>
              <p:cNvSpPr/>
              <p:nvPr/>
            </p:nvSpPr>
            <p:spPr>
              <a:xfrm>
                <a:off x="5754286" y="4310927"/>
                <a:ext cx="3834765" cy="2771140"/>
              </a:xfrm>
              <a:custGeom>
                <a:avLst/>
                <a:gdLst/>
                <a:ahLst/>
                <a:cxnLst/>
                <a:rect l="l" t="t" r="r" b="b"/>
                <a:pathLst>
                  <a:path w="3834765" h="2771140" extrusionOk="0">
                    <a:moveTo>
                      <a:pt x="0" y="2770627"/>
                    </a:moveTo>
                    <a:lnTo>
                      <a:pt x="3834595" y="2770627"/>
                    </a:lnTo>
                    <a:lnTo>
                      <a:pt x="3834595" y="0"/>
                    </a:lnTo>
                    <a:lnTo>
                      <a:pt x="0" y="0"/>
                    </a:lnTo>
                    <a:lnTo>
                      <a:pt x="0" y="2770627"/>
                    </a:lnTo>
                    <a:close/>
                  </a:path>
                </a:pathLst>
              </a:custGeom>
              <a:noFill/>
              <a:ln w="69400" cap="flat" cmpd="sng">
                <a:solidFill>
                  <a:srgbClr val="C9AEA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92"/>
                  <a:buFont typeface="Arial"/>
                  <a:buNone/>
                </a:pPr>
                <a:endParaRPr sz="1092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pic>
            <p:nvPicPr>
              <p:cNvPr id="773" name="Google Shape;773;p26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147316" y="3261246"/>
                <a:ext cx="11983237" cy="59578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774" name="Google Shape;774;p26"/>
          <p:cNvSpPr txBox="1">
            <a:spLocks noGrp="1"/>
          </p:cNvSpPr>
          <p:nvPr>
            <p:ph type="sldNum" idx="12"/>
          </p:nvPr>
        </p:nvSpPr>
        <p:spPr>
          <a:xfrm>
            <a:off x="18847841" y="10617950"/>
            <a:ext cx="318769" cy="26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marR="0" lvl="0" indent="0" algn="l" rtl="0">
              <a:lnSpc>
                <a:spcPct val="101891"/>
              </a:lnSpc>
              <a:spcBef>
                <a:spcPts val="0"/>
              </a:spcBef>
              <a:spcAft>
                <a:spcPts val="0"/>
              </a:spcAft>
              <a:buSzPts val="1850"/>
              <a:buNone/>
            </a:pPr>
            <a:fld id="{00000000-1234-1234-1234-123412341234}" type="slidenum">
              <a:rPr lang="ru-RU" sz="185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850" b="0" i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26"/>
          <p:cNvSpPr/>
          <p:nvPr/>
        </p:nvSpPr>
        <p:spPr>
          <a:xfrm>
            <a:off x="334975" y="1093775"/>
            <a:ext cx="11447400" cy="1247700"/>
          </a:xfrm>
          <a:prstGeom prst="roundRect">
            <a:avLst>
              <a:gd name="adj" fmla="val 11548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marR="231115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Цель: </a:t>
            </a:r>
            <a:r>
              <a:rPr lang="ru-RU" sz="12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размещение посетителей ИНТЦ «ЮНИТИ ПАРК», участников и гостей выставок, форумов и конгрессов, проходящих на территории  КВЦ и ИНТЦ «ЮНИТИ ПАРК»</a:t>
            </a:r>
            <a:endParaRPr sz="12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76" name="Google Shape;776;p26"/>
          <p:cNvSpPr/>
          <p:nvPr/>
        </p:nvSpPr>
        <p:spPr>
          <a:xfrm>
            <a:off x="334975" y="2952825"/>
            <a:ext cx="3501000" cy="2626500"/>
          </a:xfrm>
          <a:prstGeom prst="roundRect">
            <a:avLst>
              <a:gd name="adj" fmla="val 5415"/>
            </a:avLst>
          </a:prstGeom>
          <a:solidFill>
            <a:srgbClr val="051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Инициатор проекта: </a:t>
            </a: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частный  инвестор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Мощность объекта:</a:t>
            </a: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200 номеров 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Площадь:</a:t>
            </a: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11 300 кв.м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Сроки создания: </a:t>
            </a: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2026 – 2028 гг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27"/>
          <p:cNvSpPr txBox="1">
            <a:spLocks noGrp="1"/>
          </p:cNvSpPr>
          <p:nvPr>
            <p:ph type="title"/>
          </p:nvPr>
        </p:nvSpPr>
        <p:spPr>
          <a:xfrm>
            <a:off x="329877" y="261953"/>
            <a:ext cx="91611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2800"/>
              <a:buFont typeface="Montserrat Black"/>
              <a:buNone/>
            </a:pPr>
            <a:r>
              <a:rPr lang="ru-RU" sz="2800" b="1"/>
              <a:t>Многофункциональный центр, офисные помещения</a:t>
            </a:r>
            <a:r>
              <a:rPr lang="ru-RU" sz="2800"/>
              <a:t> ИНТЦ «ЮНИТИ ПАРК»</a:t>
            </a:r>
            <a:endParaRPr/>
          </a:p>
        </p:txBody>
      </p:sp>
      <p:grpSp>
        <p:nvGrpSpPr>
          <p:cNvPr id="782" name="Google Shape;782;p27"/>
          <p:cNvGrpSpPr/>
          <p:nvPr/>
        </p:nvGrpSpPr>
        <p:grpSpPr>
          <a:xfrm>
            <a:off x="3512580" y="2638349"/>
            <a:ext cx="9239589" cy="4219217"/>
            <a:chOff x="3395915" y="2037339"/>
            <a:chExt cx="8819768" cy="4189056"/>
          </a:xfrm>
        </p:grpSpPr>
        <p:pic>
          <p:nvPicPr>
            <p:cNvPr id="783" name="Google Shape;783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12978" y="2410404"/>
              <a:ext cx="8245243" cy="381599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4" name="Google Shape;784;p27"/>
            <p:cNvGrpSpPr/>
            <p:nvPr/>
          </p:nvGrpSpPr>
          <p:grpSpPr>
            <a:xfrm>
              <a:off x="3395915" y="2037339"/>
              <a:ext cx="8819768" cy="3757206"/>
              <a:chOff x="5599329" y="3359723"/>
              <a:chExt cx="14544451" cy="6195911"/>
            </a:xfrm>
          </p:grpSpPr>
          <p:pic>
            <p:nvPicPr>
              <p:cNvPr id="785" name="Google Shape;785;p27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7852490" y="3359723"/>
                <a:ext cx="12291290" cy="61959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6" name="Google Shape;786;p2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599329" y="3929547"/>
                <a:ext cx="4119437" cy="313685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7" name="Google Shape;787;p27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753090" y="4031359"/>
                <a:ext cx="3889650" cy="290706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88" name="Google Shape;788;p27"/>
              <p:cNvSpPr/>
              <p:nvPr/>
            </p:nvSpPr>
            <p:spPr>
              <a:xfrm>
                <a:off x="5718301" y="4021130"/>
                <a:ext cx="3959224" cy="2976880"/>
              </a:xfrm>
              <a:custGeom>
                <a:avLst/>
                <a:gdLst/>
                <a:ahLst/>
                <a:cxnLst/>
                <a:rect l="l" t="t" r="r" b="b"/>
                <a:pathLst>
                  <a:path w="3959225" h="2976879" extrusionOk="0">
                    <a:moveTo>
                      <a:pt x="0" y="2976479"/>
                    </a:moveTo>
                    <a:lnTo>
                      <a:pt x="3959064" y="2976479"/>
                    </a:lnTo>
                    <a:lnTo>
                      <a:pt x="3959064" y="0"/>
                    </a:lnTo>
                    <a:lnTo>
                      <a:pt x="0" y="0"/>
                    </a:lnTo>
                    <a:lnTo>
                      <a:pt x="0" y="2976479"/>
                    </a:lnTo>
                    <a:close/>
                  </a:path>
                </a:pathLst>
              </a:custGeom>
              <a:noFill/>
              <a:ln w="69400" cap="flat" cmpd="sng">
                <a:solidFill>
                  <a:srgbClr val="9492B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92"/>
                  <a:buFont typeface="Arial"/>
                  <a:buNone/>
                </a:pPr>
                <a:endParaRPr sz="1092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sp>
        <p:nvSpPr>
          <p:cNvPr id="789" name="Google Shape;789;p27"/>
          <p:cNvSpPr txBox="1">
            <a:spLocks noGrp="1"/>
          </p:cNvSpPr>
          <p:nvPr>
            <p:ph type="sldNum" idx="12"/>
          </p:nvPr>
        </p:nvSpPr>
        <p:spPr>
          <a:xfrm>
            <a:off x="18847841" y="10617950"/>
            <a:ext cx="318769" cy="26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marR="0" lvl="0" indent="0" algn="l" rtl="0">
              <a:lnSpc>
                <a:spcPct val="101891"/>
              </a:lnSpc>
              <a:spcBef>
                <a:spcPts val="0"/>
              </a:spcBef>
              <a:spcAft>
                <a:spcPts val="0"/>
              </a:spcAft>
              <a:buSzPts val="1850"/>
              <a:buNone/>
            </a:pPr>
            <a:fld id="{00000000-1234-1234-1234-123412341234}" type="slidenum">
              <a:rPr lang="ru-RU" sz="185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850" b="0" i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p27"/>
          <p:cNvSpPr/>
          <p:nvPr/>
        </p:nvSpPr>
        <p:spPr>
          <a:xfrm>
            <a:off x="334975" y="1697725"/>
            <a:ext cx="11447400" cy="654900"/>
          </a:xfrm>
          <a:prstGeom prst="roundRect">
            <a:avLst>
              <a:gd name="adj" fmla="val 11548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marR="231115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Цель: </a:t>
            </a:r>
            <a:r>
              <a:rPr lang="ru-RU" sz="12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размещение офисов, ритейла и различных сервисов на территории ИНТЦ «ЮНИТИ ПАРКА»</a:t>
            </a:r>
            <a:endParaRPr sz="12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1" name="Google Shape;791;p27"/>
          <p:cNvSpPr/>
          <p:nvPr/>
        </p:nvSpPr>
        <p:spPr>
          <a:xfrm>
            <a:off x="308550" y="2952825"/>
            <a:ext cx="3051300" cy="3904800"/>
          </a:xfrm>
          <a:prstGeom prst="roundRect">
            <a:avLst>
              <a:gd name="adj" fmla="val 5415"/>
            </a:avLst>
          </a:prstGeom>
          <a:solidFill>
            <a:srgbClr val="051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Куратор: </a:t>
            </a: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Афанасьев С.А.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Инициатор проекта: </a:t>
            </a: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частный  инвестор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Мощность объекта:</a:t>
            </a: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61 500 кв.м, включая 5 объектов для  размещения размещения сервисных  компаний и резидентов ИНТЦ «ЮНИТИ ПАРК»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Сроки создания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2025 – 2028 гг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28"/>
          <p:cNvGrpSpPr/>
          <p:nvPr/>
        </p:nvGrpSpPr>
        <p:grpSpPr>
          <a:xfrm>
            <a:off x="3341670" y="2531517"/>
            <a:ext cx="8849963" cy="4326435"/>
            <a:chOff x="3341926" y="2120026"/>
            <a:chExt cx="8338795" cy="4273866"/>
          </a:xfrm>
        </p:grpSpPr>
        <p:pic>
          <p:nvPicPr>
            <p:cNvPr id="797" name="Google Shape;797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35478" y="2577901"/>
              <a:ext cx="8245243" cy="381599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8" name="Google Shape;798;p28"/>
            <p:cNvGrpSpPr/>
            <p:nvPr/>
          </p:nvGrpSpPr>
          <p:grpSpPr>
            <a:xfrm>
              <a:off x="3341926" y="2120026"/>
              <a:ext cx="7425860" cy="3574312"/>
              <a:chOff x="5510384" y="3496083"/>
              <a:chExt cx="12245812" cy="5894314"/>
            </a:xfrm>
          </p:grpSpPr>
          <p:pic>
            <p:nvPicPr>
              <p:cNvPr id="799" name="Google Shape;799;p2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510384" y="3496083"/>
                <a:ext cx="12245812" cy="58943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00" name="Google Shape;800;p2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638196" y="4237922"/>
                <a:ext cx="4140980" cy="283286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01" name="Google Shape;801;p28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753090" y="4338454"/>
                <a:ext cx="3911191" cy="260307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02" name="Google Shape;802;p28"/>
              <p:cNvSpPr/>
              <p:nvPr/>
            </p:nvSpPr>
            <p:spPr>
              <a:xfrm>
                <a:off x="5718382" y="4303747"/>
                <a:ext cx="3980815" cy="2672715"/>
              </a:xfrm>
              <a:custGeom>
                <a:avLst/>
                <a:gdLst/>
                <a:ahLst/>
                <a:cxnLst/>
                <a:rect l="l" t="t" r="r" b="b"/>
                <a:pathLst>
                  <a:path w="3980815" h="2672715" extrusionOk="0">
                    <a:moveTo>
                      <a:pt x="0" y="2672488"/>
                    </a:moveTo>
                    <a:lnTo>
                      <a:pt x="3980607" y="2672488"/>
                    </a:lnTo>
                    <a:lnTo>
                      <a:pt x="3980607" y="0"/>
                    </a:lnTo>
                    <a:lnTo>
                      <a:pt x="0" y="0"/>
                    </a:lnTo>
                    <a:lnTo>
                      <a:pt x="0" y="2672488"/>
                    </a:lnTo>
                    <a:close/>
                  </a:path>
                </a:pathLst>
              </a:custGeom>
              <a:noFill/>
              <a:ln w="69400" cap="flat" cmpd="sng">
                <a:solidFill>
                  <a:srgbClr val="B77B5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92"/>
                  <a:buFont typeface="Arial"/>
                  <a:buNone/>
                </a:pPr>
                <a:endParaRPr sz="1092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sp>
        <p:nvSpPr>
          <p:cNvPr id="803" name="Google Shape;803;p28"/>
          <p:cNvSpPr txBox="1">
            <a:spLocks noGrp="1"/>
          </p:cNvSpPr>
          <p:nvPr>
            <p:ph type="sldNum" idx="12"/>
          </p:nvPr>
        </p:nvSpPr>
        <p:spPr>
          <a:xfrm>
            <a:off x="18847841" y="10617950"/>
            <a:ext cx="318769" cy="26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marR="0" lvl="0" indent="0" algn="l" rtl="0">
              <a:lnSpc>
                <a:spcPct val="101891"/>
              </a:lnSpc>
              <a:spcBef>
                <a:spcPts val="0"/>
              </a:spcBef>
              <a:spcAft>
                <a:spcPts val="0"/>
              </a:spcAft>
              <a:buSzPts val="1850"/>
              <a:buNone/>
            </a:pPr>
            <a:fld id="{00000000-1234-1234-1234-123412341234}" type="slidenum">
              <a:rPr lang="ru-RU" sz="185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850" b="0" i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28"/>
          <p:cNvSpPr txBox="1">
            <a:spLocks noGrp="1"/>
          </p:cNvSpPr>
          <p:nvPr>
            <p:ph type="title"/>
          </p:nvPr>
        </p:nvSpPr>
        <p:spPr>
          <a:xfrm>
            <a:off x="317271" y="442665"/>
            <a:ext cx="71250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2800"/>
              <a:buFont typeface="Montserrat Black"/>
              <a:buNone/>
            </a:pPr>
            <a:r>
              <a:rPr lang="ru-RU" sz="2800" b="1"/>
              <a:t>Конгрессно-выставочный центр</a:t>
            </a:r>
            <a:endParaRPr sz="2800" b="1"/>
          </a:p>
        </p:txBody>
      </p:sp>
      <p:sp>
        <p:nvSpPr>
          <p:cNvPr id="805" name="Google Shape;805;p28"/>
          <p:cNvSpPr/>
          <p:nvPr/>
        </p:nvSpPr>
        <p:spPr>
          <a:xfrm>
            <a:off x="334975" y="1587400"/>
            <a:ext cx="11447400" cy="654900"/>
          </a:xfrm>
          <a:prstGeom prst="roundRect">
            <a:avLst>
              <a:gd name="adj" fmla="val 11548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marR="231115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Цель: </a:t>
            </a:r>
            <a:r>
              <a:rPr lang="ru-RU" sz="12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проведения конгрессов, выставок, съездов и других мероприятий для обмена опытом и привлечения деловой и научной активности в  ИНТЦ «ЮНИТИ ПАРК»</a:t>
            </a:r>
            <a:endParaRPr sz="12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6" name="Google Shape;806;p28"/>
          <p:cNvSpPr/>
          <p:nvPr/>
        </p:nvSpPr>
        <p:spPr>
          <a:xfrm>
            <a:off x="308550" y="2952825"/>
            <a:ext cx="2954400" cy="3904800"/>
          </a:xfrm>
          <a:prstGeom prst="roundRect">
            <a:avLst>
              <a:gd name="adj" fmla="val 5415"/>
            </a:avLst>
          </a:prstGeom>
          <a:solidFill>
            <a:srgbClr val="051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Инициатор проекта: </a:t>
            </a: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частный  инвестор/УК «ЮНИТИ ПАРК»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Мощность объекта: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27 000 кв.м, включая конференц-центр с тремя  лекционными залами и многофункциональное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пространство – 9000 кв.м.  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Сроки создания</a:t>
            </a:r>
            <a:endParaRPr sz="13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2026 – 2028 гг</a:t>
            </a: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29"/>
          <p:cNvSpPr txBox="1">
            <a:spLocks noGrp="1"/>
          </p:cNvSpPr>
          <p:nvPr>
            <p:ph type="title"/>
          </p:nvPr>
        </p:nvSpPr>
        <p:spPr>
          <a:xfrm>
            <a:off x="279357" y="172586"/>
            <a:ext cx="88626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2800"/>
              <a:buFont typeface="Montserrat Black"/>
              <a:buNone/>
            </a:pPr>
            <a:r>
              <a:rPr lang="ru-RU" sz="2800" b="1"/>
              <a:t>Создание инженерной инфраструктуры ИНТЦ «ЮНИТИ ПАРК»</a:t>
            </a:r>
            <a:endParaRPr b="1"/>
          </a:p>
        </p:txBody>
      </p:sp>
      <p:sp>
        <p:nvSpPr>
          <p:cNvPr id="812" name="Google Shape;812;p29"/>
          <p:cNvSpPr/>
          <p:nvPr/>
        </p:nvSpPr>
        <p:spPr>
          <a:xfrm>
            <a:off x="6243388" y="2665257"/>
            <a:ext cx="48133" cy="3200657"/>
          </a:xfrm>
          <a:custGeom>
            <a:avLst/>
            <a:gdLst/>
            <a:ahLst/>
            <a:cxnLst/>
            <a:rect l="l" t="t" r="r" b="b"/>
            <a:pathLst>
              <a:path w="79375" h="5278120" extrusionOk="0">
                <a:moveTo>
                  <a:pt x="77787" y="0"/>
                </a:moveTo>
                <a:lnTo>
                  <a:pt x="0" y="0"/>
                </a:lnTo>
                <a:lnTo>
                  <a:pt x="0" y="311175"/>
                </a:lnTo>
                <a:lnTo>
                  <a:pt x="77787" y="311175"/>
                </a:lnTo>
                <a:lnTo>
                  <a:pt x="77787" y="0"/>
                </a:lnTo>
                <a:close/>
              </a:path>
              <a:path w="79375" h="5278120" extrusionOk="0">
                <a:moveTo>
                  <a:pt x="78981" y="4966779"/>
                </a:moveTo>
                <a:lnTo>
                  <a:pt x="0" y="4966779"/>
                </a:lnTo>
                <a:lnTo>
                  <a:pt x="0" y="5277955"/>
                </a:lnTo>
                <a:lnTo>
                  <a:pt x="78981" y="5277955"/>
                </a:lnTo>
                <a:lnTo>
                  <a:pt x="78981" y="49667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endParaRPr sz="1092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13" name="Google Shape;81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5774" y="2886900"/>
            <a:ext cx="5976224" cy="3310113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29"/>
          <p:cNvSpPr txBox="1">
            <a:spLocks noGrp="1"/>
          </p:cNvSpPr>
          <p:nvPr>
            <p:ph type="sldNum" idx="12"/>
          </p:nvPr>
        </p:nvSpPr>
        <p:spPr>
          <a:xfrm>
            <a:off x="18847841" y="10617950"/>
            <a:ext cx="318769" cy="26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marR="0" lvl="0" indent="0" algn="l" rtl="0">
              <a:lnSpc>
                <a:spcPct val="101891"/>
              </a:lnSpc>
              <a:spcBef>
                <a:spcPts val="0"/>
              </a:spcBef>
              <a:spcAft>
                <a:spcPts val="0"/>
              </a:spcAft>
              <a:buSzPts val="1850"/>
              <a:buNone/>
            </a:pPr>
            <a:fld id="{00000000-1234-1234-1234-123412341234}" type="slidenum">
              <a:rPr lang="ru-RU" sz="185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850" b="0" i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29"/>
          <p:cNvSpPr/>
          <p:nvPr/>
        </p:nvSpPr>
        <p:spPr>
          <a:xfrm>
            <a:off x="334975" y="1412925"/>
            <a:ext cx="11447400" cy="654900"/>
          </a:xfrm>
          <a:prstGeom prst="roundRect">
            <a:avLst>
              <a:gd name="adj" fmla="val 11548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marR="231115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Цель: </a:t>
            </a:r>
            <a:r>
              <a:rPr lang="ru-RU" sz="12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обеспечение инженерной инфраструктурой территории ИНТЦ «ЮНИТИ ПАРК»</a:t>
            </a:r>
            <a:endParaRPr sz="12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6" name="Google Shape;816;p29"/>
          <p:cNvSpPr/>
          <p:nvPr/>
        </p:nvSpPr>
        <p:spPr>
          <a:xfrm>
            <a:off x="334975" y="2225950"/>
            <a:ext cx="5760900" cy="4632000"/>
          </a:xfrm>
          <a:prstGeom prst="roundRect">
            <a:avLst>
              <a:gd name="adj" fmla="val 5415"/>
            </a:avLst>
          </a:prstGeom>
          <a:solidFill>
            <a:srgbClr val="051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3511" marR="73931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Состав объекта:</a:t>
            </a:r>
            <a:endParaRPr sz="11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73931" lvl="0" indent="0" algn="l" rtl="0">
              <a:lnSpc>
                <a:spcPct val="150000"/>
              </a:lnSpc>
              <a:spcBef>
                <a:spcPts val="49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Введены в эксплуатацию в 2023 году:</a:t>
            </a:r>
            <a:endParaRPr sz="11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73931" lvl="0" indent="-298450" algn="l" rtl="0">
              <a:lnSpc>
                <a:spcPct val="150000"/>
              </a:lnSpc>
              <a:spcBef>
                <a:spcPts val="49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AutoNum type="arabicPeriod"/>
            </a:pPr>
            <a:r>
              <a:rPr lang="ru-RU" sz="1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Магистральный водовод для нужд Поймы-2», мощность 44,26 м3/час</a:t>
            </a:r>
            <a:endParaRPr sz="11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73931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AutoNum type="arabicPeriod"/>
            </a:pPr>
            <a:r>
              <a:rPr lang="ru-RU" sz="1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«ЛОС, сети Пойма-2, Пойма-3, кв. П-1, кв. П-2, кв.П-8», кв. П-7,  мощность 3801 м3/сут;</a:t>
            </a:r>
            <a:endParaRPr sz="11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73931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AutoNum type="arabicPeriod"/>
            </a:pPr>
            <a:r>
              <a:rPr lang="ru-RU" sz="1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«КНС, сети территории Пойма-2», мощность 300 м2/сутки;</a:t>
            </a:r>
            <a:endParaRPr sz="11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73931" lvl="0" indent="0" algn="l" rtl="0">
              <a:lnSpc>
                <a:spcPct val="150000"/>
              </a:lnSpc>
              <a:spcBef>
                <a:spcPts val="49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Введение в эксплуатацию в 2024 году:</a:t>
            </a:r>
            <a:endParaRPr sz="11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73931" lvl="0" indent="-298450" algn="l" rtl="0">
              <a:lnSpc>
                <a:spcPct val="150000"/>
              </a:lnSpc>
              <a:spcBef>
                <a:spcPts val="49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AutoNum type="arabicPeriod"/>
            </a:pPr>
            <a:r>
              <a:rPr lang="ru-RU" sz="1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Магистральная дорога, мощность 6,2 км;</a:t>
            </a:r>
            <a:endParaRPr sz="11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73931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AutoNum type="arabicPeriod"/>
            </a:pPr>
            <a:r>
              <a:rPr lang="ru-RU" sz="1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Участок набережной протоки Кривуля , мощность 1,5 км;</a:t>
            </a:r>
            <a:endParaRPr sz="11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73931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AutoNum type="arabicPeriod"/>
            </a:pPr>
            <a:r>
              <a:rPr lang="ru-RU" sz="1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«Сети теплоснабжения, технологическое присоединение 4,2 км;</a:t>
            </a:r>
            <a:endParaRPr sz="11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73931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AutoNum type="arabicPeriod"/>
            </a:pPr>
            <a:r>
              <a:rPr lang="ru-RU" sz="1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Сети водоснабжения, мощность 1185,3 м3/сутки;</a:t>
            </a:r>
            <a:endParaRPr sz="11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73931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 Medium"/>
              <a:buAutoNum type="arabicPeriod"/>
            </a:pPr>
            <a:r>
              <a:rPr lang="ru-RU" sz="1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Сети водоотведения, мощность 1185,3 м3/сутки;</a:t>
            </a:r>
            <a:endParaRPr sz="11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73931" lvl="0" indent="0" algn="l" rtl="0">
              <a:lnSpc>
                <a:spcPct val="150000"/>
              </a:lnSpc>
              <a:spcBef>
                <a:spcPts val="49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Введение в эксплуатацию в 2025 году:</a:t>
            </a:r>
            <a:endParaRPr sz="11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73931" lvl="0" indent="0" algn="l" rtl="0">
              <a:lnSpc>
                <a:spcPct val="150000"/>
              </a:lnSpc>
              <a:spcBef>
                <a:spcPts val="49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Внутриквартальные сети электроснабжения, мощность 22 351,33 кВтч;</a:t>
            </a:r>
            <a:endParaRPr sz="11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49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Сети газоснабжения, мощность 68 МВт, технологическое  присоединение 1,8 км;</a:t>
            </a:r>
            <a:endParaRPr sz="12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"/>
          <p:cNvSpPr/>
          <p:nvPr/>
        </p:nvSpPr>
        <p:spPr>
          <a:xfrm>
            <a:off x="359663" y="4831079"/>
            <a:ext cx="7221220" cy="1664335"/>
          </a:xfrm>
          <a:custGeom>
            <a:avLst/>
            <a:gdLst/>
            <a:ahLst/>
            <a:cxnLst/>
            <a:rect l="l" t="t" r="r" b="b"/>
            <a:pathLst>
              <a:path w="7221220" h="1664335" extrusionOk="0">
                <a:moveTo>
                  <a:pt x="7123810" y="0"/>
                </a:moveTo>
                <a:lnTo>
                  <a:pt x="96951" y="0"/>
                </a:lnTo>
                <a:lnTo>
                  <a:pt x="59214" y="7621"/>
                </a:lnTo>
                <a:lnTo>
                  <a:pt x="28397" y="28400"/>
                </a:lnTo>
                <a:lnTo>
                  <a:pt x="7619" y="59203"/>
                </a:lnTo>
                <a:lnTo>
                  <a:pt x="0" y="96901"/>
                </a:lnTo>
                <a:lnTo>
                  <a:pt x="0" y="1567256"/>
                </a:lnTo>
                <a:lnTo>
                  <a:pt x="7619" y="1604993"/>
                </a:lnTo>
                <a:lnTo>
                  <a:pt x="28397" y="1635810"/>
                </a:lnTo>
                <a:lnTo>
                  <a:pt x="59214" y="1656588"/>
                </a:lnTo>
                <a:lnTo>
                  <a:pt x="96951" y="1664208"/>
                </a:lnTo>
                <a:lnTo>
                  <a:pt x="7123810" y="1664208"/>
                </a:lnTo>
                <a:lnTo>
                  <a:pt x="7161508" y="1656588"/>
                </a:lnTo>
                <a:lnTo>
                  <a:pt x="7192311" y="1635810"/>
                </a:lnTo>
                <a:lnTo>
                  <a:pt x="7213090" y="1604993"/>
                </a:lnTo>
                <a:lnTo>
                  <a:pt x="7220711" y="1567256"/>
                </a:lnTo>
                <a:lnTo>
                  <a:pt x="7220711" y="96901"/>
                </a:lnTo>
                <a:lnTo>
                  <a:pt x="7213090" y="59203"/>
                </a:lnTo>
                <a:lnTo>
                  <a:pt x="7192311" y="28400"/>
                </a:lnTo>
                <a:lnTo>
                  <a:pt x="7161508" y="7621"/>
                </a:lnTo>
                <a:lnTo>
                  <a:pt x="7123810" y="0"/>
                </a:lnTo>
                <a:close/>
              </a:path>
            </a:pathLst>
          </a:custGeom>
          <a:solidFill>
            <a:srgbClr val="001F5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11612880" y="2903219"/>
            <a:ext cx="67310" cy="266700"/>
          </a:xfrm>
          <a:custGeom>
            <a:avLst/>
            <a:gdLst/>
            <a:ahLst/>
            <a:cxnLst/>
            <a:rect l="l" t="t" r="r" b="b"/>
            <a:pathLst>
              <a:path w="67309" h="266700" extrusionOk="0">
                <a:moveTo>
                  <a:pt x="24384" y="260604"/>
                </a:moveTo>
                <a:lnTo>
                  <a:pt x="21971" y="251587"/>
                </a:lnTo>
                <a:lnTo>
                  <a:pt x="19558" y="241554"/>
                </a:lnTo>
                <a:lnTo>
                  <a:pt x="17018" y="233426"/>
                </a:lnTo>
                <a:lnTo>
                  <a:pt x="15875" y="227457"/>
                </a:lnTo>
                <a:lnTo>
                  <a:pt x="17018" y="214249"/>
                </a:lnTo>
                <a:lnTo>
                  <a:pt x="20701" y="205232"/>
                </a:lnTo>
                <a:lnTo>
                  <a:pt x="20701" y="204216"/>
                </a:lnTo>
                <a:lnTo>
                  <a:pt x="19558" y="204216"/>
                </a:lnTo>
                <a:lnTo>
                  <a:pt x="15875" y="205232"/>
                </a:lnTo>
                <a:lnTo>
                  <a:pt x="12192" y="205232"/>
                </a:lnTo>
                <a:lnTo>
                  <a:pt x="9779" y="208280"/>
                </a:lnTo>
                <a:lnTo>
                  <a:pt x="2413" y="210312"/>
                </a:lnTo>
                <a:lnTo>
                  <a:pt x="1270" y="213233"/>
                </a:lnTo>
                <a:lnTo>
                  <a:pt x="0" y="217297"/>
                </a:lnTo>
                <a:lnTo>
                  <a:pt x="1270" y="224409"/>
                </a:lnTo>
                <a:lnTo>
                  <a:pt x="7366" y="236474"/>
                </a:lnTo>
                <a:lnTo>
                  <a:pt x="14605" y="248539"/>
                </a:lnTo>
                <a:lnTo>
                  <a:pt x="14605" y="262636"/>
                </a:lnTo>
                <a:lnTo>
                  <a:pt x="17018" y="266700"/>
                </a:lnTo>
                <a:lnTo>
                  <a:pt x="24384" y="266700"/>
                </a:lnTo>
                <a:lnTo>
                  <a:pt x="24384" y="260604"/>
                </a:lnTo>
                <a:close/>
              </a:path>
              <a:path w="67309" h="266700" extrusionOk="0">
                <a:moveTo>
                  <a:pt x="44196" y="115697"/>
                </a:moveTo>
                <a:lnTo>
                  <a:pt x="42926" y="112776"/>
                </a:lnTo>
                <a:lnTo>
                  <a:pt x="37973" y="112776"/>
                </a:lnTo>
                <a:lnTo>
                  <a:pt x="36830" y="113792"/>
                </a:lnTo>
                <a:lnTo>
                  <a:pt x="36830" y="115697"/>
                </a:lnTo>
                <a:lnTo>
                  <a:pt x="34290" y="116713"/>
                </a:lnTo>
                <a:lnTo>
                  <a:pt x="30607" y="116713"/>
                </a:lnTo>
                <a:lnTo>
                  <a:pt x="28194" y="117729"/>
                </a:lnTo>
                <a:lnTo>
                  <a:pt x="19558" y="117729"/>
                </a:lnTo>
                <a:lnTo>
                  <a:pt x="18288" y="119634"/>
                </a:lnTo>
                <a:lnTo>
                  <a:pt x="18288" y="121666"/>
                </a:lnTo>
                <a:lnTo>
                  <a:pt x="19558" y="123698"/>
                </a:lnTo>
                <a:lnTo>
                  <a:pt x="23241" y="124587"/>
                </a:lnTo>
                <a:lnTo>
                  <a:pt x="24511" y="124587"/>
                </a:lnTo>
                <a:lnTo>
                  <a:pt x="24511" y="159258"/>
                </a:lnTo>
                <a:lnTo>
                  <a:pt x="28194" y="178054"/>
                </a:lnTo>
                <a:lnTo>
                  <a:pt x="29337" y="184912"/>
                </a:lnTo>
                <a:lnTo>
                  <a:pt x="30607" y="185928"/>
                </a:lnTo>
                <a:lnTo>
                  <a:pt x="30607" y="184912"/>
                </a:lnTo>
                <a:lnTo>
                  <a:pt x="33147" y="183007"/>
                </a:lnTo>
                <a:lnTo>
                  <a:pt x="37973" y="175006"/>
                </a:lnTo>
                <a:lnTo>
                  <a:pt x="37973" y="173101"/>
                </a:lnTo>
                <a:lnTo>
                  <a:pt x="36830" y="167132"/>
                </a:lnTo>
                <a:lnTo>
                  <a:pt x="34290" y="158242"/>
                </a:lnTo>
                <a:lnTo>
                  <a:pt x="33147" y="147320"/>
                </a:lnTo>
                <a:lnTo>
                  <a:pt x="36830" y="139446"/>
                </a:lnTo>
                <a:lnTo>
                  <a:pt x="42926" y="131572"/>
                </a:lnTo>
                <a:lnTo>
                  <a:pt x="44196" y="121666"/>
                </a:lnTo>
                <a:lnTo>
                  <a:pt x="44196" y="115697"/>
                </a:lnTo>
                <a:close/>
              </a:path>
              <a:path w="67309" h="266700" extrusionOk="0">
                <a:moveTo>
                  <a:pt x="50292" y="89662"/>
                </a:moveTo>
                <a:lnTo>
                  <a:pt x="46863" y="86868"/>
                </a:lnTo>
                <a:lnTo>
                  <a:pt x="43434" y="88773"/>
                </a:lnTo>
                <a:lnTo>
                  <a:pt x="42291" y="91567"/>
                </a:lnTo>
                <a:lnTo>
                  <a:pt x="42291" y="93345"/>
                </a:lnTo>
                <a:lnTo>
                  <a:pt x="41148" y="97155"/>
                </a:lnTo>
                <a:lnTo>
                  <a:pt x="41148" y="102743"/>
                </a:lnTo>
                <a:lnTo>
                  <a:pt x="42291" y="103632"/>
                </a:lnTo>
                <a:lnTo>
                  <a:pt x="43434" y="103632"/>
                </a:lnTo>
                <a:lnTo>
                  <a:pt x="46863" y="100838"/>
                </a:lnTo>
                <a:lnTo>
                  <a:pt x="50292" y="96139"/>
                </a:lnTo>
                <a:lnTo>
                  <a:pt x="50292" y="89662"/>
                </a:lnTo>
                <a:close/>
              </a:path>
              <a:path w="67309" h="266700" extrusionOk="0">
                <a:moveTo>
                  <a:pt x="65532" y="220472"/>
                </a:moveTo>
                <a:lnTo>
                  <a:pt x="64389" y="219456"/>
                </a:lnTo>
                <a:lnTo>
                  <a:pt x="61214" y="219456"/>
                </a:lnTo>
                <a:lnTo>
                  <a:pt x="57912" y="220472"/>
                </a:lnTo>
                <a:lnTo>
                  <a:pt x="57912" y="224536"/>
                </a:lnTo>
                <a:lnTo>
                  <a:pt x="60071" y="225552"/>
                </a:lnTo>
                <a:lnTo>
                  <a:pt x="61214" y="225552"/>
                </a:lnTo>
                <a:lnTo>
                  <a:pt x="64389" y="223520"/>
                </a:lnTo>
                <a:lnTo>
                  <a:pt x="64389" y="221488"/>
                </a:lnTo>
                <a:lnTo>
                  <a:pt x="65532" y="220472"/>
                </a:lnTo>
                <a:close/>
              </a:path>
              <a:path w="67309" h="266700" extrusionOk="0">
                <a:moveTo>
                  <a:pt x="67056" y="19304"/>
                </a:moveTo>
                <a:lnTo>
                  <a:pt x="65786" y="8128"/>
                </a:lnTo>
                <a:lnTo>
                  <a:pt x="62230" y="2032"/>
                </a:lnTo>
                <a:lnTo>
                  <a:pt x="60960" y="0"/>
                </a:lnTo>
                <a:lnTo>
                  <a:pt x="57277" y="6096"/>
                </a:lnTo>
                <a:lnTo>
                  <a:pt x="56134" y="15240"/>
                </a:lnTo>
                <a:lnTo>
                  <a:pt x="54864" y="29464"/>
                </a:lnTo>
                <a:lnTo>
                  <a:pt x="54864" y="39624"/>
                </a:lnTo>
                <a:lnTo>
                  <a:pt x="56134" y="49784"/>
                </a:lnTo>
                <a:lnTo>
                  <a:pt x="60960" y="51816"/>
                </a:lnTo>
                <a:lnTo>
                  <a:pt x="65786" y="47752"/>
                </a:lnTo>
                <a:lnTo>
                  <a:pt x="67056" y="41656"/>
                </a:lnTo>
                <a:lnTo>
                  <a:pt x="67056" y="19304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11583924" y="2546603"/>
            <a:ext cx="45720" cy="97790"/>
          </a:xfrm>
          <a:custGeom>
            <a:avLst/>
            <a:gdLst/>
            <a:ahLst/>
            <a:cxnLst/>
            <a:rect l="l" t="t" r="r" b="b"/>
            <a:pathLst>
              <a:path w="45720" h="97789" extrusionOk="0">
                <a:moveTo>
                  <a:pt x="27432" y="25146"/>
                </a:moveTo>
                <a:lnTo>
                  <a:pt x="26289" y="17145"/>
                </a:lnTo>
                <a:lnTo>
                  <a:pt x="25019" y="13081"/>
                </a:lnTo>
                <a:lnTo>
                  <a:pt x="22606" y="10033"/>
                </a:lnTo>
                <a:lnTo>
                  <a:pt x="20320" y="5969"/>
                </a:lnTo>
                <a:lnTo>
                  <a:pt x="14351" y="2032"/>
                </a:lnTo>
                <a:lnTo>
                  <a:pt x="11938" y="1016"/>
                </a:lnTo>
                <a:lnTo>
                  <a:pt x="7112" y="0"/>
                </a:lnTo>
                <a:lnTo>
                  <a:pt x="3556" y="0"/>
                </a:lnTo>
                <a:lnTo>
                  <a:pt x="0" y="2032"/>
                </a:lnTo>
                <a:lnTo>
                  <a:pt x="0" y="9017"/>
                </a:lnTo>
                <a:lnTo>
                  <a:pt x="3556" y="12065"/>
                </a:lnTo>
                <a:lnTo>
                  <a:pt x="4826" y="16129"/>
                </a:lnTo>
                <a:lnTo>
                  <a:pt x="8382" y="17145"/>
                </a:lnTo>
                <a:lnTo>
                  <a:pt x="11938" y="22098"/>
                </a:lnTo>
                <a:lnTo>
                  <a:pt x="11938" y="24130"/>
                </a:lnTo>
                <a:lnTo>
                  <a:pt x="9525" y="28194"/>
                </a:lnTo>
                <a:lnTo>
                  <a:pt x="8382" y="31115"/>
                </a:lnTo>
                <a:lnTo>
                  <a:pt x="4826" y="39243"/>
                </a:lnTo>
                <a:lnTo>
                  <a:pt x="4826" y="44196"/>
                </a:lnTo>
                <a:lnTo>
                  <a:pt x="11938" y="47244"/>
                </a:lnTo>
                <a:lnTo>
                  <a:pt x="25019" y="47244"/>
                </a:lnTo>
                <a:lnTo>
                  <a:pt x="27432" y="44196"/>
                </a:lnTo>
                <a:lnTo>
                  <a:pt x="27432" y="25146"/>
                </a:lnTo>
                <a:close/>
              </a:path>
              <a:path w="45720" h="97789" extrusionOk="0">
                <a:moveTo>
                  <a:pt x="45720" y="92837"/>
                </a:moveTo>
                <a:lnTo>
                  <a:pt x="44577" y="89154"/>
                </a:lnTo>
                <a:lnTo>
                  <a:pt x="43434" y="87249"/>
                </a:lnTo>
                <a:lnTo>
                  <a:pt x="40005" y="85344"/>
                </a:lnTo>
                <a:lnTo>
                  <a:pt x="38862" y="85344"/>
                </a:lnTo>
                <a:lnTo>
                  <a:pt x="36576" y="87249"/>
                </a:lnTo>
                <a:lnTo>
                  <a:pt x="36576" y="89154"/>
                </a:lnTo>
                <a:lnTo>
                  <a:pt x="40005" y="94742"/>
                </a:lnTo>
                <a:lnTo>
                  <a:pt x="41148" y="95631"/>
                </a:lnTo>
                <a:lnTo>
                  <a:pt x="44577" y="97536"/>
                </a:lnTo>
                <a:lnTo>
                  <a:pt x="45720" y="97536"/>
                </a:lnTo>
                <a:lnTo>
                  <a:pt x="45720" y="92837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11533631" y="2075688"/>
            <a:ext cx="48895" cy="13970"/>
          </a:xfrm>
          <a:custGeom>
            <a:avLst/>
            <a:gdLst/>
            <a:ahLst/>
            <a:cxnLst/>
            <a:rect l="l" t="t" r="r" b="b"/>
            <a:pathLst>
              <a:path w="48895" h="13969" extrusionOk="0">
                <a:moveTo>
                  <a:pt x="48768" y="0"/>
                </a:moveTo>
                <a:lnTo>
                  <a:pt x="44069" y="0"/>
                </a:lnTo>
                <a:lnTo>
                  <a:pt x="42925" y="1777"/>
                </a:lnTo>
                <a:lnTo>
                  <a:pt x="33654" y="5461"/>
                </a:lnTo>
                <a:lnTo>
                  <a:pt x="25526" y="5461"/>
                </a:lnTo>
                <a:lnTo>
                  <a:pt x="16256" y="2794"/>
                </a:lnTo>
                <a:lnTo>
                  <a:pt x="6985" y="1777"/>
                </a:lnTo>
                <a:lnTo>
                  <a:pt x="3428" y="1777"/>
                </a:lnTo>
                <a:lnTo>
                  <a:pt x="0" y="3683"/>
                </a:lnTo>
                <a:lnTo>
                  <a:pt x="0" y="6350"/>
                </a:lnTo>
                <a:lnTo>
                  <a:pt x="2286" y="7365"/>
                </a:lnTo>
                <a:lnTo>
                  <a:pt x="3428" y="10033"/>
                </a:lnTo>
                <a:lnTo>
                  <a:pt x="6985" y="10922"/>
                </a:lnTo>
                <a:lnTo>
                  <a:pt x="20954" y="13715"/>
                </a:lnTo>
                <a:lnTo>
                  <a:pt x="34798" y="12826"/>
                </a:lnTo>
                <a:lnTo>
                  <a:pt x="38353" y="12826"/>
                </a:lnTo>
                <a:lnTo>
                  <a:pt x="44069" y="10033"/>
                </a:lnTo>
                <a:lnTo>
                  <a:pt x="47625" y="7365"/>
                </a:lnTo>
                <a:lnTo>
                  <a:pt x="48768" y="5461"/>
                </a:lnTo>
                <a:lnTo>
                  <a:pt x="48768" y="0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8846819" y="1714500"/>
            <a:ext cx="21590" cy="12700"/>
          </a:xfrm>
          <a:custGeom>
            <a:avLst/>
            <a:gdLst/>
            <a:ahLst/>
            <a:cxnLst/>
            <a:rect l="l" t="t" r="r" b="b"/>
            <a:pathLst>
              <a:path w="21590" h="12700" extrusionOk="0">
                <a:moveTo>
                  <a:pt x="17779" y="0"/>
                </a:moveTo>
                <a:lnTo>
                  <a:pt x="10668" y="0"/>
                </a:lnTo>
                <a:lnTo>
                  <a:pt x="3555" y="2032"/>
                </a:lnTo>
                <a:lnTo>
                  <a:pt x="0" y="8127"/>
                </a:lnTo>
                <a:lnTo>
                  <a:pt x="2412" y="10160"/>
                </a:lnTo>
                <a:lnTo>
                  <a:pt x="3555" y="12191"/>
                </a:lnTo>
                <a:lnTo>
                  <a:pt x="8254" y="12191"/>
                </a:lnTo>
                <a:lnTo>
                  <a:pt x="17779" y="8127"/>
                </a:lnTo>
                <a:lnTo>
                  <a:pt x="21335" y="2032"/>
                </a:lnTo>
                <a:lnTo>
                  <a:pt x="17779" y="0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79" name="Google Shape;179;p3"/>
          <p:cNvGrpSpPr/>
          <p:nvPr/>
        </p:nvGrpSpPr>
        <p:grpSpPr>
          <a:xfrm>
            <a:off x="6602796" y="1146390"/>
            <a:ext cx="5268467" cy="4215383"/>
            <a:chOff x="6602796" y="1146390"/>
            <a:chExt cx="5268467" cy="4215383"/>
          </a:xfrm>
        </p:grpSpPr>
        <p:sp>
          <p:nvSpPr>
            <p:cNvPr id="180" name="Google Shape;180;p3"/>
            <p:cNvSpPr/>
            <p:nvPr/>
          </p:nvSpPr>
          <p:spPr>
            <a:xfrm>
              <a:off x="8523732" y="1658111"/>
              <a:ext cx="147955" cy="36830"/>
            </a:xfrm>
            <a:custGeom>
              <a:avLst/>
              <a:gdLst/>
              <a:ahLst/>
              <a:cxnLst/>
              <a:rect l="l" t="t" r="r" b="b"/>
              <a:pathLst>
                <a:path w="147954" h="36830" extrusionOk="0">
                  <a:moveTo>
                    <a:pt x="21336" y="15240"/>
                  </a:moveTo>
                  <a:lnTo>
                    <a:pt x="7112" y="15240"/>
                  </a:lnTo>
                  <a:lnTo>
                    <a:pt x="4699" y="16256"/>
                  </a:lnTo>
                  <a:lnTo>
                    <a:pt x="2413" y="17272"/>
                  </a:lnTo>
                  <a:lnTo>
                    <a:pt x="0" y="23114"/>
                  </a:lnTo>
                  <a:lnTo>
                    <a:pt x="0" y="27051"/>
                  </a:lnTo>
                  <a:lnTo>
                    <a:pt x="1143" y="29972"/>
                  </a:lnTo>
                  <a:lnTo>
                    <a:pt x="7112" y="32004"/>
                  </a:lnTo>
                  <a:lnTo>
                    <a:pt x="9525" y="32004"/>
                  </a:lnTo>
                  <a:lnTo>
                    <a:pt x="10668" y="30988"/>
                  </a:lnTo>
                  <a:lnTo>
                    <a:pt x="14224" y="29972"/>
                  </a:lnTo>
                  <a:lnTo>
                    <a:pt x="15367" y="26035"/>
                  </a:lnTo>
                  <a:lnTo>
                    <a:pt x="18923" y="22098"/>
                  </a:lnTo>
                  <a:lnTo>
                    <a:pt x="21336" y="16256"/>
                  </a:lnTo>
                  <a:lnTo>
                    <a:pt x="21336" y="15240"/>
                  </a:lnTo>
                  <a:close/>
                </a:path>
                <a:path w="147954" h="36830" extrusionOk="0">
                  <a:moveTo>
                    <a:pt x="42672" y="22606"/>
                  </a:moveTo>
                  <a:lnTo>
                    <a:pt x="40386" y="19685"/>
                  </a:lnTo>
                  <a:lnTo>
                    <a:pt x="38100" y="16637"/>
                  </a:lnTo>
                  <a:lnTo>
                    <a:pt x="34671" y="15748"/>
                  </a:lnTo>
                  <a:lnTo>
                    <a:pt x="33528" y="13716"/>
                  </a:lnTo>
                  <a:lnTo>
                    <a:pt x="32385" y="13716"/>
                  </a:lnTo>
                  <a:lnTo>
                    <a:pt x="25527" y="19685"/>
                  </a:lnTo>
                  <a:lnTo>
                    <a:pt x="23241" y="27686"/>
                  </a:lnTo>
                  <a:lnTo>
                    <a:pt x="19812" y="32639"/>
                  </a:lnTo>
                  <a:lnTo>
                    <a:pt x="24384" y="36576"/>
                  </a:lnTo>
                  <a:lnTo>
                    <a:pt x="27813" y="36576"/>
                  </a:lnTo>
                  <a:lnTo>
                    <a:pt x="30099" y="35560"/>
                  </a:lnTo>
                  <a:lnTo>
                    <a:pt x="42672" y="24638"/>
                  </a:lnTo>
                  <a:lnTo>
                    <a:pt x="42672" y="22606"/>
                  </a:lnTo>
                  <a:close/>
                </a:path>
                <a:path w="147954" h="36830" extrusionOk="0">
                  <a:moveTo>
                    <a:pt x="99060" y="6985"/>
                  </a:moveTo>
                  <a:lnTo>
                    <a:pt x="97917" y="5080"/>
                  </a:lnTo>
                  <a:lnTo>
                    <a:pt x="89408" y="5080"/>
                  </a:lnTo>
                  <a:lnTo>
                    <a:pt x="85852" y="6985"/>
                  </a:lnTo>
                  <a:lnTo>
                    <a:pt x="83439" y="6985"/>
                  </a:lnTo>
                  <a:lnTo>
                    <a:pt x="76200" y="4064"/>
                  </a:lnTo>
                  <a:lnTo>
                    <a:pt x="75057" y="3048"/>
                  </a:lnTo>
                  <a:lnTo>
                    <a:pt x="71501" y="3048"/>
                  </a:lnTo>
                  <a:lnTo>
                    <a:pt x="66675" y="6985"/>
                  </a:lnTo>
                  <a:lnTo>
                    <a:pt x="65405" y="11049"/>
                  </a:lnTo>
                  <a:lnTo>
                    <a:pt x="61849" y="13081"/>
                  </a:lnTo>
                  <a:lnTo>
                    <a:pt x="60579" y="17018"/>
                  </a:lnTo>
                  <a:lnTo>
                    <a:pt x="59436" y="20066"/>
                  </a:lnTo>
                  <a:lnTo>
                    <a:pt x="59436" y="21971"/>
                  </a:lnTo>
                  <a:lnTo>
                    <a:pt x="60579" y="22987"/>
                  </a:lnTo>
                  <a:lnTo>
                    <a:pt x="61849" y="26035"/>
                  </a:lnTo>
                  <a:lnTo>
                    <a:pt x="65405" y="27051"/>
                  </a:lnTo>
                  <a:lnTo>
                    <a:pt x="70231" y="29972"/>
                  </a:lnTo>
                  <a:lnTo>
                    <a:pt x="75057" y="30988"/>
                  </a:lnTo>
                  <a:lnTo>
                    <a:pt x="78613" y="32004"/>
                  </a:lnTo>
                  <a:lnTo>
                    <a:pt x="83439" y="30988"/>
                  </a:lnTo>
                  <a:lnTo>
                    <a:pt x="88265" y="26035"/>
                  </a:lnTo>
                  <a:lnTo>
                    <a:pt x="94234" y="17018"/>
                  </a:lnTo>
                  <a:lnTo>
                    <a:pt x="97917" y="11049"/>
                  </a:lnTo>
                  <a:lnTo>
                    <a:pt x="99060" y="6985"/>
                  </a:lnTo>
                  <a:close/>
                </a:path>
                <a:path w="147954" h="36830" extrusionOk="0">
                  <a:moveTo>
                    <a:pt x="147828" y="3048"/>
                  </a:moveTo>
                  <a:lnTo>
                    <a:pt x="144272" y="0"/>
                  </a:lnTo>
                  <a:lnTo>
                    <a:pt x="143129" y="0"/>
                  </a:lnTo>
                  <a:lnTo>
                    <a:pt x="139573" y="1016"/>
                  </a:lnTo>
                  <a:lnTo>
                    <a:pt x="138430" y="3048"/>
                  </a:lnTo>
                  <a:lnTo>
                    <a:pt x="138430" y="4064"/>
                  </a:lnTo>
                  <a:lnTo>
                    <a:pt x="133731" y="8128"/>
                  </a:lnTo>
                  <a:lnTo>
                    <a:pt x="130175" y="9144"/>
                  </a:lnTo>
                  <a:lnTo>
                    <a:pt x="128905" y="9144"/>
                  </a:lnTo>
                  <a:lnTo>
                    <a:pt x="125349" y="7112"/>
                  </a:lnTo>
                  <a:lnTo>
                    <a:pt x="121920" y="7112"/>
                  </a:lnTo>
                  <a:lnTo>
                    <a:pt x="112395" y="11176"/>
                  </a:lnTo>
                  <a:lnTo>
                    <a:pt x="111252" y="12192"/>
                  </a:lnTo>
                  <a:lnTo>
                    <a:pt x="111252" y="16256"/>
                  </a:lnTo>
                  <a:lnTo>
                    <a:pt x="112395" y="19304"/>
                  </a:lnTo>
                  <a:lnTo>
                    <a:pt x="117094" y="23368"/>
                  </a:lnTo>
                  <a:lnTo>
                    <a:pt x="120650" y="24384"/>
                  </a:lnTo>
                  <a:lnTo>
                    <a:pt x="133731" y="24384"/>
                  </a:lnTo>
                  <a:lnTo>
                    <a:pt x="138430" y="23368"/>
                  </a:lnTo>
                  <a:lnTo>
                    <a:pt x="141986" y="22352"/>
                  </a:lnTo>
                  <a:lnTo>
                    <a:pt x="144272" y="19304"/>
                  </a:lnTo>
                  <a:lnTo>
                    <a:pt x="146685" y="15240"/>
                  </a:lnTo>
                  <a:lnTo>
                    <a:pt x="146685" y="9144"/>
                  </a:lnTo>
                  <a:lnTo>
                    <a:pt x="147828" y="5080"/>
                  </a:lnTo>
                  <a:lnTo>
                    <a:pt x="147828" y="3048"/>
                  </a:lnTo>
                  <a:close/>
                </a:path>
              </a:pathLst>
            </a:custGeom>
            <a:solidFill>
              <a:srgbClr val="A4A4A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8523731" y="1673351"/>
              <a:ext cx="21590" cy="17145"/>
            </a:xfrm>
            <a:custGeom>
              <a:avLst/>
              <a:gdLst/>
              <a:ahLst/>
              <a:cxnLst/>
              <a:rect l="l" t="t" r="r" b="b"/>
              <a:pathLst>
                <a:path w="21590" h="17144" extrusionOk="0">
                  <a:moveTo>
                    <a:pt x="7112" y="0"/>
                  </a:moveTo>
                  <a:lnTo>
                    <a:pt x="21336" y="0"/>
                  </a:lnTo>
                  <a:lnTo>
                    <a:pt x="21336" y="1015"/>
                  </a:lnTo>
                  <a:lnTo>
                    <a:pt x="18923" y="6858"/>
                  </a:lnTo>
                  <a:lnTo>
                    <a:pt x="15367" y="10795"/>
                  </a:lnTo>
                  <a:lnTo>
                    <a:pt x="14224" y="14732"/>
                  </a:lnTo>
                  <a:lnTo>
                    <a:pt x="10668" y="15748"/>
                  </a:lnTo>
                  <a:lnTo>
                    <a:pt x="9525" y="16763"/>
                  </a:lnTo>
                  <a:lnTo>
                    <a:pt x="7112" y="16763"/>
                  </a:lnTo>
                  <a:lnTo>
                    <a:pt x="1143" y="14732"/>
                  </a:lnTo>
                  <a:lnTo>
                    <a:pt x="0" y="11811"/>
                  </a:lnTo>
                  <a:lnTo>
                    <a:pt x="0" y="7874"/>
                  </a:lnTo>
                  <a:lnTo>
                    <a:pt x="2413" y="2032"/>
                  </a:lnTo>
                  <a:lnTo>
                    <a:pt x="4699" y="1015"/>
                  </a:lnTo>
                  <a:lnTo>
                    <a:pt x="711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8558783" y="1703831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4" extrusionOk="0">
                  <a:moveTo>
                    <a:pt x="7112" y="0"/>
                  </a:moveTo>
                  <a:lnTo>
                    <a:pt x="0" y="1904"/>
                  </a:lnTo>
                  <a:lnTo>
                    <a:pt x="0" y="7746"/>
                  </a:lnTo>
                  <a:lnTo>
                    <a:pt x="3556" y="10667"/>
                  </a:lnTo>
                  <a:lnTo>
                    <a:pt x="8255" y="10667"/>
                  </a:lnTo>
                  <a:lnTo>
                    <a:pt x="10668" y="8762"/>
                  </a:lnTo>
                  <a:lnTo>
                    <a:pt x="10668" y="1904"/>
                  </a:lnTo>
                  <a:lnTo>
                    <a:pt x="7112" y="0"/>
                  </a:lnTo>
                  <a:close/>
                </a:path>
              </a:pathLst>
            </a:custGeom>
            <a:solidFill>
              <a:srgbClr val="A4A4A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83" name="Google Shape;183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412479" y="1577339"/>
              <a:ext cx="86868" cy="85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p3"/>
            <p:cNvSpPr/>
            <p:nvPr/>
          </p:nvSpPr>
          <p:spPr>
            <a:xfrm>
              <a:off x="8543544" y="1583435"/>
              <a:ext cx="128270" cy="73660"/>
            </a:xfrm>
            <a:custGeom>
              <a:avLst/>
              <a:gdLst/>
              <a:ahLst/>
              <a:cxnLst/>
              <a:rect l="l" t="t" r="r" b="b"/>
              <a:pathLst>
                <a:path w="128270" h="73660" extrusionOk="0">
                  <a:moveTo>
                    <a:pt x="27432" y="63246"/>
                  </a:moveTo>
                  <a:lnTo>
                    <a:pt x="19050" y="50673"/>
                  </a:lnTo>
                  <a:lnTo>
                    <a:pt x="14351" y="43815"/>
                  </a:lnTo>
                  <a:lnTo>
                    <a:pt x="10795" y="39878"/>
                  </a:lnTo>
                  <a:lnTo>
                    <a:pt x="9525" y="38989"/>
                  </a:lnTo>
                  <a:lnTo>
                    <a:pt x="8382" y="36068"/>
                  </a:lnTo>
                  <a:lnTo>
                    <a:pt x="5969" y="35052"/>
                  </a:lnTo>
                  <a:lnTo>
                    <a:pt x="3556" y="35052"/>
                  </a:lnTo>
                  <a:lnTo>
                    <a:pt x="0" y="36957"/>
                  </a:lnTo>
                  <a:lnTo>
                    <a:pt x="4826" y="44831"/>
                  </a:lnTo>
                  <a:lnTo>
                    <a:pt x="8382" y="51562"/>
                  </a:lnTo>
                  <a:lnTo>
                    <a:pt x="14351" y="58420"/>
                  </a:lnTo>
                  <a:lnTo>
                    <a:pt x="21463" y="69088"/>
                  </a:lnTo>
                  <a:lnTo>
                    <a:pt x="22606" y="70104"/>
                  </a:lnTo>
                  <a:lnTo>
                    <a:pt x="23876" y="70104"/>
                  </a:lnTo>
                  <a:lnTo>
                    <a:pt x="23876" y="69088"/>
                  </a:lnTo>
                  <a:lnTo>
                    <a:pt x="26289" y="67183"/>
                  </a:lnTo>
                  <a:lnTo>
                    <a:pt x="26289" y="66167"/>
                  </a:lnTo>
                  <a:lnTo>
                    <a:pt x="27432" y="66167"/>
                  </a:lnTo>
                  <a:lnTo>
                    <a:pt x="27432" y="63246"/>
                  </a:lnTo>
                  <a:close/>
                </a:path>
                <a:path w="128270" h="73660" extrusionOk="0">
                  <a:moveTo>
                    <a:pt x="65532" y="35179"/>
                  </a:moveTo>
                  <a:lnTo>
                    <a:pt x="64389" y="34163"/>
                  </a:lnTo>
                  <a:lnTo>
                    <a:pt x="63119" y="31369"/>
                  </a:lnTo>
                  <a:lnTo>
                    <a:pt x="59563" y="28448"/>
                  </a:lnTo>
                  <a:lnTo>
                    <a:pt x="58420" y="24511"/>
                  </a:lnTo>
                  <a:lnTo>
                    <a:pt x="48895" y="16764"/>
                  </a:lnTo>
                  <a:lnTo>
                    <a:pt x="45339" y="16764"/>
                  </a:lnTo>
                  <a:lnTo>
                    <a:pt x="41783" y="17780"/>
                  </a:lnTo>
                  <a:lnTo>
                    <a:pt x="39497" y="21590"/>
                  </a:lnTo>
                  <a:lnTo>
                    <a:pt x="37084" y="23495"/>
                  </a:lnTo>
                  <a:lnTo>
                    <a:pt x="34671" y="24511"/>
                  </a:lnTo>
                  <a:lnTo>
                    <a:pt x="29972" y="24511"/>
                  </a:lnTo>
                  <a:lnTo>
                    <a:pt x="22860" y="27432"/>
                  </a:lnTo>
                  <a:lnTo>
                    <a:pt x="22860" y="28448"/>
                  </a:lnTo>
                  <a:lnTo>
                    <a:pt x="25273" y="31369"/>
                  </a:lnTo>
                  <a:lnTo>
                    <a:pt x="31115" y="34163"/>
                  </a:lnTo>
                  <a:lnTo>
                    <a:pt x="35941" y="38100"/>
                  </a:lnTo>
                  <a:lnTo>
                    <a:pt x="37084" y="38100"/>
                  </a:lnTo>
                  <a:lnTo>
                    <a:pt x="40640" y="36195"/>
                  </a:lnTo>
                  <a:lnTo>
                    <a:pt x="44196" y="31369"/>
                  </a:lnTo>
                  <a:lnTo>
                    <a:pt x="48895" y="27432"/>
                  </a:lnTo>
                  <a:lnTo>
                    <a:pt x="50165" y="27432"/>
                  </a:lnTo>
                  <a:lnTo>
                    <a:pt x="56007" y="29337"/>
                  </a:lnTo>
                  <a:lnTo>
                    <a:pt x="60833" y="34163"/>
                  </a:lnTo>
                  <a:lnTo>
                    <a:pt x="64389" y="35179"/>
                  </a:lnTo>
                  <a:lnTo>
                    <a:pt x="65532" y="36195"/>
                  </a:lnTo>
                  <a:lnTo>
                    <a:pt x="65532" y="35179"/>
                  </a:lnTo>
                  <a:close/>
                </a:path>
                <a:path w="128270" h="73660" extrusionOk="0">
                  <a:moveTo>
                    <a:pt x="80772" y="62357"/>
                  </a:moveTo>
                  <a:lnTo>
                    <a:pt x="77216" y="59436"/>
                  </a:lnTo>
                  <a:lnTo>
                    <a:pt x="69088" y="59436"/>
                  </a:lnTo>
                  <a:lnTo>
                    <a:pt x="65532" y="62357"/>
                  </a:lnTo>
                  <a:lnTo>
                    <a:pt x="65532" y="69215"/>
                  </a:lnTo>
                  <a:lnTo>
                    <a:pt x="69088" y="71247"/>
                  </a:lnTo>
                  <a:lnTo>
                    <a:pt x="73787" y="73152"/>
                  </a:lnTo>
                  <a:lnTo>
                    <a:pt x="78486" y="73152"/>
                  </a:lnTo>
                  <a:lnTo>
                    <a:pt x="80772" y="71247"/>
                  </a:lnTo>
                  <a:lnTo>
                    <a:pt x="80772" y="62357"/>
                  </a:lnTo>
                  <a:close/>
                </a:path>
                <a:path w="128270" h="73660" extrusionOk="0">
                  <a:moveTo>
                    <a:pt x="83820" y="7747"/>
                  </a:moveTo>
                  <a:lnTo>
                    <a:pt x="82677" y="5588"/>
                  </a:lnTo>
                  <a:lnTo>
                    <a:pt x="82677" y="4445"/>
                  </a:lnTo>
                  <a:lnTo>
                    <a:pt x="79121" y="3302"/>
                  </a:lnTo>
                  <a:lnTo>
                    <a:pt x="77978" y="1143"/>
                  </a:lnTo>
                  <a:lnTo>
                    <a:pt x="74422" y="0"/>
                  </a:lnTo>
                  <a:lnTo>
                    <a:pt x="72136" y="0"/>
                  </a:lnTo>
                  <a:lnTo>
                    <a:pt x="69723" y="3302"/>
                  </a:lnTo>
                  <a:lnTo>
                    <a:pt x="68580" y="4445"/>
                  </a:lnTo>
                  <a:lnTo>
                    <a:pt x="68580" y="8890"/>
                  </a:lnTo>
                  <a:lnTo>
                    <a:pt x="72136" y="12192"/>
                  </a:lnTo>
                  <a:lnTo>
                    <a:pt x="74422" y="12192"/>
                  </a:lnTo>
                  <a:lnTo>
                    <a:pt x="77978" y="10033"/>
                  </a:lnTo>
                  <a:lnTo>
                    <a:pt x="81534" y="10033"/>
                  </a:lnTo>
                  <a:lnTo>
                    <a:pt x="83820" y="7747"/>
                  </a:lnTo>
                  <a:close/>
                </a:path>
                <a:path w="128270" h="73660" extrusionOk="0">
                  <a:moveTo>
                    <a:pt x="128016" y="34798"/>
                  </a:moveTo>
                  <a:lnTo>
                    <a:pt x="126873" y="32766"/>
                  </a:lnTo>
                  <a:lnTo>
                    <a:pt x="126873" y="29591"/>
                  </a:lnTo>
                  <a:lnTo>
                    <a:pt x="123444" y="27432"/>
                  </a:lnTo>
                  <a:lnTo>
                    <a:pt x="121158" y="28448"/>
                  </a:lnTo>
                  <a:lnTo>
                    <a:pt x="117729" y="28448"/>
                  </a:lnTo>
                  <a:lnTo>
                    <a:pt x="114300" y="31623"/>
                  </a:lnTo>
                  <a:lnTo>
                    <a:pt x="114300" y="32766"/>
                  </a:lnTo>
                  <a:lnTo>
                    <a:pt x="117729" y="35814"/>
                  </a:lnTo>
                  <a:lnTo>
                    <a:pt x="118872" y="38989"/>
                  </a:lnTo>
                  <a:lnTo>
                    <a:pt x="122301" y="40132"/>
                  </a:lnTo>
                  <a:lnTo>
                    <a:pt x="123444" y="41148"/>
                  </a:lnTo>
                  <a:lnTo>
                    <a:pt x="125730" y="41148"/>
                  </a:lnTo>
                  <a:lnTo>
                    <a:pt x="126873" y="40132"/>
                  </a:lnTo>
                  <a:lnTo>
                    <a:pt x="128016" y="36957"/>
                  </a:lnTo>
                  <a:lnTo>
                    <a:pt x="128016" y="34798"/>
                  </a:lnTo>
                  <a:close/>
                </a:path>
              </a:pathLst>
            </a:custGeom>
            <a:solidFill>
              <a:srgbClr val="A4A4A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8543543" y="1618487"/>
              <a:ext cx="27940" cy="35560"/>
            </a:xfrm>
            <a:custGeom>
              <a:avLst/>
              <a:gdLst/>
              <a:ahLst/>
              <a:cxnLst/>
              <a:rect l="l" t="t" r="r" b="b"/>
              <a:pathLst>
                <a:path w="27940" h="35560" extrusionOk="0">
                  <a:moveTo>
                    <a:pt x="3555" y="0"/>
                  </a:moveTo>
                  <a:lnTo>
                    <a:pt x="5969" y="0"/>
                  </a:lnTo>
                  <a:lnTo>
                    <a:pt x="8381" y="1015"/>
                  </a:lnTo>
                  <a:lnTo>
                    <a:pt x="9525" y="3937"/>
                  </a:lnTo>
                  <a:lnTo>
                    <a:pt x="10795" y="4825"/>
                  </a:lnTo>
                  <a:lnTo>
                    <a:pt x="14350" y="8762"/>
                  </a:lnTo>
                  <a:lnTo>
                    <a:pt x="19050" y="15621"/>
                  </a:lnTo>
                  <a:lnTo>
                    <a:pt x="27431" y="28194"/>
                  </a:lnTo>
                  <a:lnTo>
                    <a:pt x="27431" y="31114"/>
                  </a:lnTo>
                  <a:lnTo>
                    <a:pt x="26288" y="31114"/>
                  </a:lnTo>
                  <a:lnTo>
                    <a:pt x="26288" y="32131"/>
                  </a:lnTo>
                  <a:lnTo>
                    <a:pt x="23875" y="34036"/>
                  </a:lnTo>
                  <a:lnTo>
                    <a:pt x="23875" y="35051"/>
                  </a:lnTo>
                  <a:lnTo>
                    <a:pt x="22605" y="35051"/>
                  </a:lnTo>
                  <a:lnTo>
                    <a:pt x="21462" y="34036"/>
                  </a:lnTo>
                  <a:lnTo>
                    <a:pt x="14350" y="23367"/>
                  </a:lnTo>
                  <a:lnTo>
                    <a:pt x="8381" y="16510"/>
                  </a:lnTo>
                  <a:lnTo>
                    <a:pt x="4825" y="9778"/>
                  </a:lnTo>
                  <a:lnTo>
                    <a:pt x="0" y="1904"/>
                  </a:lnTo>
                  <a:lnTo>
                    <a:pt x="355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8566403" y="1621536"/>
              <a:ext cx="22860" cy="18415"/>
            </a:xfrm>
            <a:custGeom>
              <a:avLst/>
              <a:gdLst/>
              <a:ahLst/>
              <a:cxnLst/>
              <a:rect l="l" t="t" r="r" b="b"/>
              <a:pathLst>
                <a:path w="22859" h="18414" extrusionOk="0">
                  <a:moveTo>
                    <a:pt x="3428" y="0"/>
                  </a:moveTo>
                  <a:lnTo>
                    <a:pt x="0" y="2031"/>
                  </a:lnTo>
                  <a:lnTo>
                    <a:pt x="0" y="8127"/>
                  </a:lnTo>
                  <a:lnTo>
                    <a:pt x="1143" y="10160"/>
                  </a:lnTo>
                  <a:lnTo>
                    <a:pt x="9144" y="17272"/>
                  </a:lnTo>
                  <a:lnTo>
                    <a:pt x="12573" y="18287"/>
                  </a:lnTo>
                  <a:lnTo>
                    <a:pt x="19430" y="18287"/>
                  </a:lnTo>
                  <a:lnTo>
                    <a:pt x="22860" y="16255"/>
                  </a:lnTo>
                  <a:lnTo>
                    <a:pt x="22860" y="14224"/>
                  </a:lnTo>
                  <a:lnTo>
                    <a:pt x="21717" y="13208"/>
                  </a:lnTo>
                  <a:lnTo>
                    <a:pt x="17145" y="13208"/>
                  </a:lnTo>
                  <a:lnTo>
                    <a:pt x="13716" y="12191"/>
                  </a:lnTo>
                  <a:lnTo>
                    <a:pt x="8000" y="6096"/>
                  </a:lnTo>
                  <a:lnTo>
                    <a:pt x="4572" y="1015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A4A4A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8566403" y="1621536"/>
              <a:ext cx="22860" cy="18415"/>
            </a:xfrm>
            <a:custGeom>
              <a:avLst/>
              <a:gdLst/>
              <a:ahLst/>
              <a:cxnLst/>
              <a:rect l="l" t="t" r="r" b="b"/>
              <a:pathLst>
                <a:path w="22859" h="18414" extrusionOk="0">
                  <a:moveTo>
                    <a:pt x="3428" y="0"/>
                  </a:moveTo>
                  <a:lnTo>
                    <a:pt x="4572" y="1015"/>
                  </a:lnTo>
                  <a:lnTo>
                    <a:pt x="8000" y="6096"/>
                  </a:lnTo>
                  <a:lnTo>
                    <a:pt x="13716" y="12191"/>
                  </a:lnTo>
                  <a:lnTo>
                    <a:pt x="17145" y="13208"/>
                  </a:lnTo>
                  <a:lnTo>
                    <a:pt x="21717" y="13208"/>
                  </a:lnTo>
                  <a:lnTo>
                    <a:pt x="22860" y="14224"/>
                  </a:lnTo>
                  <a:lnTo>
                    <a:pt x="22860" y="16255"/>
                  </a:lnTo>
                  <a:lnTo>
                    <a:pt x="19430" y="18287"/>
                  </a:lnTo>
                  <a:lnTo>
                    <a:pt x="12573" y="18287"/>
                  </a:lnTo>
                  <a:lnTo>
                    <a:pt x="9144" y="17272"/>
                  </a:lnTo>
                  <a:lnTo>
                    <a:pt x="1143" y="10160"/>
                  </a:lnTo>
                  <a:lnTo>
                    <a:pt x="0" y="8127"/>
                  </a:lnTo>
                  <a:lnTo>
                    <a:pt x="0" y="2031"/>
                  </a:lnTo>
                  <a:lnTo>
                    <a:pt x="342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8537447" y="1635251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20" h="18414" extrusionOk="0">
                  <a:moveTo>
                    <a:pt x="2412" y="0"/>
                  </a:moveTo>
                  <a:lnTo>
                    <a:pt x="0" y="0"/>
                  </a:lnTo>
                  <a:lnTo>
                    <a:pt x="0" y="4063"/>
                  </a:lnTo>
                  <a:lnTo>
                    <a:pt x="1270" y="7112"/>
                  </a:lnTo>
                  <a:lnTo>
                    <a:pt x="4952" y="9144"/>
                  </a:lnTo>
                  <a:lnTo>
                    <a:pt x="7366" y="15239"/>
                  </a:lnTo>
                  <a:lnTo>
                    <a:pt x="11175" y="18287"/>
                  </a:lnTo>
                  <a:lnTo>
                    <a:pt x="14858" y="18287"/>
                  </a:lnTo>
                  <a:lnTo>
                    <a:pt x="16128" y="16256"/>
                  </a:lnTo>
                  <a:lnTo>
                    <a:pt x="19811" y="16256"/>
                  </a:lnTo>
                  <a:lnTo>
                    <a:pt x="19811" y="15239"/>
                  </a:lnTo>
                  <a:lnTo>
                    <a:pt x="16128" y="9144"/>
                  </a:lnTo>
                  <a:lnTo>
                    <a:pt x="9905" y="4063"/>
                  </a:lnTo>
                  <a:lnTo>
                    <a:pt x="6223" y="3048"/>
                  </a:lnTo>
                  <a:lnTo>
                    <a:pt x="2412" y="0"/>
                  </a:lnTo>
                  <a:close/>
                </a:path>
              </a:pathLst>
            </a:custGeom>
            <a:solidFill>
              <a:srgbClr val="A4A4A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8537447" y="1635251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20" h="18414" extrusionOk="0">
                  <a:moveTo>
                    <a:pt x="0" y="0"/>
                  </a:moveTo>
                  <a:lnTo>
                    <a:pt x="2412" y="0"/>
                  </a:lnTo>
                  <a:lnTo>
                    <a:pt x="6223" y="3048"/>
                  </a:lnTo>
                  <a:lnTo>
                    <a:pt x="9905" y="4063"/>
                  </a:lnTo>
                  <a:lnTo>
                    <a:pt x="16128" y="9144"/>
                  </a:lnTo>
                  <a:lnTo>
                    <a:pt x="19811" y="15239"/>
                  </a:lnTo>
                  <a:lnTo>
                    <a:pt x="19811" y="16256"/>
                  </a:lnTo>
                  <a:lnTo>
                    <a:pt x="16128" y="16256"/>
                  </a:lnTo>
                  <a:lnTo>
                    <a:pt x="14858" y="18287"/>
                  </a:lnTo>
                  <a:lnTo>
                    <a:pt x="11175" y="18287"/>
                  </a:lnTo>
                  <a:lnTo>
                    <a:pt x="7366" y="15239"/>
                  </a:lnTo>
                  <a:lnTo>
                    <a:pt x="4952" y="9144"/>
                  </a:lnTo>
                  <a:lnTo>
                    <a:pt x="1270" y="7112"/>
                  </a:lnTo>
                  <a:lnTo>
                    <a:pt x="0" y="406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90" name="Google Shape;190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602796" y="1146390"/>
              <a:ext cx="5268467" cy="42153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1" name="Google Shape;191;p3"/>
          <p:cNvSpPr txBox="1"/>
          <p:nvPr/>
        </p:nvSpPr>
        <p:spPr>
          <a:xfrm>
            <a:off x="8667750" y="3816477"/>
            <a:ext cx="2362835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1F5F"/>
                </a:solidFill>
                <a:latin typeface="Montserrat"/>
                <a:ea typeface="Montserrat"/>
                <a:cs typeface="Montserrat"/>
                <a:sym typeface="Montserrat"/>
              </a:rPr>
              <a:t>Ханты-Мансийский автономный  округ – Югра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3"/>
          <p:cNvSpPr txBox="1"/>
          <p:nvPr/>
        </p:nvSpPr>
        <p:spPr>
          <a:xfrm>
            <a:off x="359675" y="1176525"/>
            <a:ext cx="60762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60000" marR="508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51F5C"/>
              </a:buClr>
              <a:buSzPts val="1700"/>
              <a:buFont typeface="Montserrat Medium"/>
              <a:buChar char="●"/>
            </a:pPr>
            <a:r>
              <a:rPr lang="ru-RU" sz="1700" b="0" i="0" u="none" strike="noStrike" cap="none">
                <a:solidFill>
                  <a:srgbClr val="051F5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Единственный инновационный научно-  технологический центр, создаваемый в Уральском  федеральном округе</a:t>
            </a:r>
            <a:endParaRPr sz="1700" b="0" i="0" u="none" strike="noStrike" cap="none">
              <a:solidFill>
                <a:srgbClr val="051F5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60000" marR="422908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51F5C"/>
              </a:buClr>
              <a:buSzPts val="1700"/>
              <a:buFont typeface="Montserrat Medium"/>
              <a:buChar char="●"/>
            </a:pPr>
            <a:r>
              <a:rPr lang="ru-RU" sz="1700" b="0" i="0" u="none" strike="noStrike" cap="none">
                <a:solidFill>
                  <a:srgbClr val="051F5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Единственный в России инновационный  научно-технологический центр, создаваемый  кооперацией усилий в области науки  нескольких университетов</a:t>
            </a:r>
            <a:endParaRPr sz="1700" b="0" i="0" u="none" strike="noStrike" cap="none">
              <a:solidFill>
                <a:srgbClr val="051F5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60000" marR="508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51F5C"/>
              </a:buClr>
              <a:buSzPts val="1700"/>
              <a:buFont typeface="Montserrat Medium"/>
              <a:buChar char="●"/>
            </a:pPr>
            <a:r>
              <a:rPr lang="ru-RU" sz="1700" b="0" i="0" u="none" strike="noStrike" cap="none">
                <a:solidFill>
                  <a:srgbClr val="051F5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Единственный в России инновационный научно- технологический центр нацеленный на создание  технологического суверенитета в ТЭК</a:t>
            </a:r>
            <a:endParaRPr sz="1700" b="0" i="0" u="none" strike="noStrike" cap="none">
              <a:solidFill>
                <a:srgbClr val="051F5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93" name="Google Shape;193;p3"/>
          <p:cNvGrpSpPr/>
          <p:nvPr/>
        </p:nvGrpSpPr>
        <p:grpSpPr>
          <a:xfrm>
            <a:off x="8731885" y="4181077"/>
            <a:ext cx="2234565" cy="746760"/>
            <a:chOff x="8639556" y="4224528"/>
            <a:chExt cx="2234565" cy="746760"/>
          </a:xfrm>
        </p:grpSpPr>
        <p:sp>
          <p:nvSpPr>
            <p:cNvPr id="194" name="Google Shape;194;p3"/>
            <p:cNvSpPr/>
            <p:nvPr/>
          </p:nvSpPr>
          <p:spPr>
            <a:xfrm>
              <a:off x="8639556" y="4224528"/>
              <a:ext cx="2234565" cy="2540"/>
            </a:xfrm>
            <a:custGeom>
              <a:avLst/>
              <a:gdLst/>
              <a:ahLst/>
              <a:cxnLst/>
              <a:rect l="l" t="t" r="r" b="b"/>
              <a:pathLst>
                <a:path w="2234565" h="2539" extrusionOk="0">
                  <a:moveTo>
                    <a:pt x="0" y="0"/>
                  </a:moveTo>
                  <a:lnTo>
                    <a:pt x="2234438" y="2159"/>
                  </a:lnTo>
                </a:path>
              </a:pathLst>
            </a:custGeom>
            <a:noFill/>
            <a:ln w="9525" cap="flat" cmpd="sng">
              <a:solidFill>
                <a:srgbClr val="001F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95" name="Google Shape;195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49512" y="4607052"/>
              <a:ext cx="236220" cy="275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569196" y="4695444"/>
              <a:ext cx="236220" cy="2758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7" name="Google Shape;197;p3"/>
          <p:cNvSpPr txBox="1">
            <a:spLocks noGrp="1"/>
          </p:cNvSpPr>
          <p:nvPr>
            <p:ph type="title"/>
          </p:nvPr>
        </p:nvSpPr>
        <p:spPr>
          <a:xfrm>
            <a:off x="294208" y="444147"/>
            <a:ext cx="99486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5F"/>
              </a:buClr>
              <a:buSzPts val="3200"/>
              <a:buFont typeface="Montserrat Black"/>
              <a:buNone/>
            </a:pPr>
            <a:r>
              <a:rPr lang="ru-RU" sz="2800" b="1">
                <a:solidFill>
                  <a:srgbClr val="001F5F"/>
                </a:solidFill>
              </a:rPr>
              <a:t>География и уникальность</a:t>
            </a:r>
            <a:r>
              <a:rPr lang="ru-RU" sz="2800" b="1"/>
              <a:t> </a:t>
            </a:r>
            <a:r>
              <a:rPr lang="ru-RU" sz="2800">
                <a:solidFill>
                  <a:srgbClr val="001F5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ИНТЦ «ЮНИТИ ПАРК»</a:t>
            </a:r>
            <a:endParaRPr sz="28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8" name="Google Shape;198;p3"/>
          <p:cNvSpPr txBox="1"/>
          <p:nvPr/>
        </p:nvSpPr>
        <p:spPr>
          <a:xfrm>
            <a:off x="8528050" y="4611115"/>
            <a:ext cx="1537970" cy="570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71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51F5C"/>
                </a:solidFill>
                <a:latin typeface="Montserrat"/>
                <a:ea typeface="Montserrat"/>
                <a:cs typeface="Montserrat"/>
                <a:sym typeface="Montserrat"/>
              </a:rPr>
              <a:t>Шапша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765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51F5C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Сургут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9" name="Google Shape;199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14472" y="5629655"/>
            <a:ext cx="594360" cy="59436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"/>
          <p:cNvSpPr txBox="1"/>
          <p:nvPr/>
        </p:nvSpPr>
        <p:spPr>
          <a:xfrm>
            <a:off x="3690365" y="5634634"/>
            <a:ext cx="1494790" cy="56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065" marR="5080" lvl="0" indent="-253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Сургутский  государственный  университет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3"/>
          <p:cNvSpPr txBox="1"/>
          <p:nvPr/>
        </p:nvSpPr>
        <p:spPr>
          <a:xfrm>
            <a:off x="743204" y="5138369"/>
            <a:ext cx="2458085" cy="258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Инициаторы проекта:</a:t>
            </a:r>
            <a:endParaRPr sz="1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2" name="Google Shape;202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4463" y="5650991"/>
            <a:ext cx="582168" cy="53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64479" y="5475732"/>
            <a:ext cx="525779" cy="813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82110" y="6289548"/>
            <a:ext cx="252984" cy="29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90988" y="5588509"/>
            <a:ext cx="252984" cy="29413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"/>
          <p:cNvSpPr txBox="1"/>
          <p:nvPr/>
        </p:nvSpPr>
        <p:spPr>
          <a:xfrm>
            <a:off x="8383845" y="5540882"/>
            <a:ext cx="3487420" cy="1143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42545" marR="161036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0" i="0" u="none" strike="noStrike" cap="none">
                <a:solidFill>
                  <a:srgbClr val="001F5F"/>
                </a:solidFill>
                <a:latin typeface="Montserrat"/>
                <a:ea typeface="Montserrat"/>
                <a:cs typeface="Montserrat"/>
                <a:sym typeface="Montserrat"/>
              </a:rPr>
              <a:t>Инновационный научно-технологический центр в г. Сургуте</a:t>
            </a:r>
            <a:endParaRPr sz="105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700" marR="5080" lvl="0" indent="0" algn="l" rtl="0">
              <a:lnSpc>
                <a:spcPct val="100800"/>
              </a:lnSpc>
              <a:spcBef>
                <a:spcPts val="1055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050" b="0" i="0" u="none" strike="noStrike" cap="none">
                <a:solidFill>
                  <a:srgbClr val="001F5F"/>
                </a:solidFill>
                <a:latin typeface="Montserrat"/>
                <a:ea typeface="Montserrat"/>
                <a:cs typeface="Montserrat"/>
                <a:sym typeface="Montserrat"/>
              </a:rPr>
              <a:t>Научный центр углеродного баланса и технологий экологического регулирования в д. Шапша.</a:t>
            </a:r>
            <a:endParaRPr sz="105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7" name="Google Shape;207;p3"/>
          <p:cNvSpPr txBox="1"/>
          <p:nvPr/>
        </p:nvSpPr>
        <p:spPr>
          <a:xfrm>
            <a:off x="1442085" y="5613908"/>
            <a:ext cx="1299845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Правительство  автономного  округа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p3"/>
          <p:cNvSpPr txBox="1"/>
          <p:nvPr/>
        </p:nvSpPr>
        <p:spPr>
          <a:xfrm>
            <a:off x="5939790" y="5619699"/>
            <a:ext cx="1494790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-253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Югорский  государственный  университет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" name="Google Shape;821;p30"/>
          <p:cNvGrpSpPr/>
          <p:nvPr/>
        </p:nvGrpSpPr>
        <p:grpSpPr>
          <a:xfrm>
            <a:off x="3289800" y="1805268"/>
            <a:ext cx="9466851" cy="5305552"/>
            <a:chOff x="4964396" y="2016847"/>
            <a:chExt cx="15139694" cy="8737734"/>
          </a:xfrm>
        </p:grpSpPr>
        <p:pic>
          <p:nvPicPr>
            <p:cNvPr id="822" name="Google Shape;822;p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01094" y="3908798"/>
              <a:ext cx="13597016" cy="62928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3" name="Google Shape;823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64396" y="2016847"/>
              <a:ext cx="15139694" cy="87377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4" name="Google Shape;824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95642" y="3965048"/>
              <a:ext cx="5165453" cy="26102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5" name="Google Shape;825;p3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10537" y="4065580"/>
              <a:ext cx="4935665" cy="23804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6" name="Google Shape;826;p30"/>
            <p:cNvSpPr/>
            <p:nvPr/>
          </p:nvSpPr>
          <p:spPr>
            <a:xfrm>
              <a:off x="5775829" y="4030873"/>
              <a:ext cx="5005705" cy="2450465"/>
            </a:xfrm>
            <a:custGeom>
              <a:avLst/>
              <a:gdLst/>
              <a:ahLst/>
              <a:cxnLst/>
              <a:rect l="l" t="t" r="r" b="b"/>
              <a:pathLst>
                <a:path w="5005705" h="2450465" extrusionOk="0">
                  <a:moveTo>
                    <a:pt x="0" y="2449880"/>
                  </a:moveTo>
                  <a:lnTo>
                    <a:pt x="5005080" y="2449880"/>
                  </a:lnTo>
                  <a:lnTo>
                    <a:pt x="5005080" y="0"/>
                  </a:lnTo>
                  <a:lnTo>
                    <a:pt x="0" y="0"/>
                  </a:lnTo>
                  <a:lnTo>
                    <a:pt x="0" y="2449880"/>
                  </a:lnTo>
                  <a:close/>
                </a:path>
              </a:pathLst>
            </a:custGeom>
            <a:noFill/>
            <a:ln w="69400" cap="flat" cmpd="sng">
              <a:solidFill>
                <a:srgbClr val="ADC6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92"/>
                <a:buFont typeface="Arial"/>
                <a:buNone/>
              </a:pPr>
              <a:endParaRPr sz="1092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827" name="Google Shape;827;p30"/>
          <p:cNvSpPr txBox="1">
            <a:spLocks noGrp="1"/>
          </p:cNvSpPr>
          <p:nvPr>
            <p:ph type="title"/>
          </p:nvPr>
        </p:nvSpPr>
        <p:spPr>
          <a:xfrm>
            <a:off x="308551" y="265475"/>
            <a:ext cx="86796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2800"/>
              <a:buFont typeface="Montserrat Black"/>
              <a:buNone/>
            </a:pPr>
            <a:r>
              <a:rPr lang="ru-RU" sz="2800" b="1"/>
              <a:t>Инновационная школа, дошкольные образовательные учреждения</a:t>
            </a:r>
            <a:endParaRPr sz="2800" b="1"/>
          </a:p>
        </p:txBody>
      </p:sp>
      <p:sp>
        <p:nvSpPr>
          <p:cNvPr id="828" name="Google Shape;828;p30"/>
          <p:cNvSpPr txBox="1">
            <a:spLocks noGrp="1"/>
          </p:cNvSpPr>
          <p:nvPr>
            <p:ph type="sldNum" idx="12"/>
          </p:nvPr>
        </p:nvSpPr>
        <p:spPr>
          <a:xfrm>
            <a:off x="18847841" y="10617950"/>
            <a:ext cx="318769" cy="26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marR="0" lvl="0" indent="0" algn="l" rtl="0">
              <a:lnSpc>
                <a:spcPct val="101891"/>
              </a:lnSpc>
              <a:spcBef>
                <a:spcPts val="0"/>
              </a:spcBef>
              <a:spcAft>
                <a:spcPts val="0"/>
              </a:spcAft>
              <a:buSzPts val="1850"/>
              <a:buNone/>
            </a:pPr>
            <a:fld id="{00000000-1234-1234-1234-123412341234}" type="slidenum">
              <a:rPr lang="ru-RU" sz="185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850" b="0" i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30"/>
          <p:cNvSpPr/>
          <p:nvPr/>
        </p:nvSpPr>
        <p:spPr>
          <a:xfrm>
            <a:off x="334975" y="1587400"/>
            <a:ext cx="11447400" cy="654900"/>
          </a:xfrm>
          <a:prstGeom prst="roundRect">
            <a:avLst>
              <a:gd name="adj" fmla="val 11548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marR="231115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Цель: </a:t>
            </a:r>
            <a:r>
              <a:rPr lang="ru-RU" sz="12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обеспечение	научно-педагогических работников и	сотрудников ИНТЦ «ЮНИТИ ПАРК» и их семей социальной инфраструктурой в шаговой доступности</a:t>
            </a:r>
            <a:endParaRPr sz="12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30" name="Google Shape;830;p30"/>
          <p:cNvSpPr/>
          <p:nvPr/>
        </p:nvSpPr>
        <p:spPr>
          <a:xfrm>
            <a:off x="308550" y="2952825"/>
            <a:ext cx="3216600" cy="3862500"/>
          </a:xfrm>
          <a:prstGeom prst="roundRect">
            <a:avLst>
              <a:gd name="adj" fmla="val 5415"/>
            </a:avLst>
          </a:prstGeom>
          <a:solidFill>
            <a:srgbClr val="051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Инвестор: </a:t>
            </a: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ООО «Самолет-  Регионы» (соглашение о  реализации масштабного  инвестиционного проекта)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Мощность объектов:</a:t>
            </a:r>
            <a:endParaRPr sz="1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Дошкольный образовательный  объект емкостью на 300 мест.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Срок создания </a:t>
            </a: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- 2030 г;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Встроенно-пристроенный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дошкольный образовательный  объект емкостью на 300 мест. 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Срок создания</a:t>
            </a: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- 2028 г;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Общеобразовательный объект с  бассейном	мощностью на 900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мест. 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Срок создания </a:t>
            </a: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- 2029 г.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31"/>
          <p:cNvGrpSpPr/>
          <p:nvPr/>
        </p:nvGrpSpPr>
        <p:grpSpPr>
          <a:xfrm>
            <a:off x="3924958" y="2541174"/>
            <a:ext cx="8804795" cy="4316801"/>
            <a:chOff x="3529197" y="1972121"/>
            <a:chExt cx="8804795" cy="4297890"/>
          </a:xfrm>
        </p:grpSpPr>
        <p:pic>
          <p:nvPicPr>
            <p:cNvPr id="836" name="Google Shape;836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46319" y="2433078"/>
              <a:ext cx="8245243" cy="38167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37" name="Google Shape;837;p31"/>
            <p:cNvGrpSpPr/>
            <p:nvPr/>
          </p:nvGrpSpPr>
          <p:grpSpPr>
            <a:xfrm>
              <a:off x="3529197" y="1972121"/>
              <a:ext cx="8804795" cy="4297890"/>
              <a:chOff x="5584339" y="3512652"/>
              <a:chExt cx="14519760" cy="7087538"/>
            </a:xfrm>
          </p:grpSpPr>
          <p:pic>
            <p:nvPicPr>
              <p:cNvPr id="838" name="Google Shape;838;p31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699233" y="3512652"/>
                <a:ext cx="14404866" cy="70875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9" name="Google Shape;839;p3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584339" y="4235528"/>
                <a:ext cx="5348566" cy="26892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40" name="Google Shape;840;p31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699233" y="4336060"/>
                <a:ext cx="5118778" cy="245945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41" name="Google Shape;841;p31"/>
              <p:cNvSpPr/>
              <p:nvPr/>
            </p:nvSpPr>
            <p:spPr>
              <a:xfrm>
                <a:off x="5664526" y="4301353"/>
                <a:ext cx="5188585" cy="2529205"/>
              </a:xfrm>
              <a:custGeom>
                <a:avLst/>
                <a:gdLst/>
                <a:ahLst/>
                <a:cxnLst/>
                <a:rect l="l" t="t" r="r" b="b"/>
                <a:pathLst>
                  <a:path w="5188584" h="2529204" extrusionOk="0">
                    <a:moveTo>
                      <a:pt x="0" y="2528870"/>
                    </a:moveTo>
                    <a:lnTo>
                      <a:pt x="5188193" y="2528870"/>
                    </a:lnTo>
                    <a:lnTo>
                      <a:pt x="5188193" y="0"/>
                    </a:lnTo>
                    <a:lnTo>
                      <a:pt x="0" y="0"/>
                    </a:lnTo>
                    <a:lnTo>
                      <a:pt x="0" y="2528870"/>
                    </a:lnTo>
                    <a:close/>
                  </a:path>
                </a:pathLst>
              </a:custGeom>
              <a:noFill/>
              <a:ln w="69400" cap="flat" cmpd="sng">
                <a:solidFill>
                  <a:srgbClr val="E3C14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92"/>
                  <a:buFont typeface="Arial"/>
                  <a:buNone/>
                </a:pPr>
                <a:endParaRPr sz="1092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sp>
        <p:nvSpPr>
          <p:cNvPr id="842" name="Google Shape;842;p31"/>
          <p:cNvSpPr txBox="1">
            <a:spLocks noGrp="1"/>
          </p:cNvSpPr>
          <p:nvPr>
            <p:ph type="title"/>
          </p:nvPr>
        </p:nvSpPr>
        <p:spPr>
          <a:xfrm>
            <a:off x="325563" y="183923"/>
            <a:ext cx="76569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2800"/>
              <a:buFont typeface="Montserrat Black"/>
              <a:buNone/>
            </a:pPr>
            <a:r>
              <a:rPr lang="ru-RU" sz="2800" b="1"/>
              <a:t>Жилье </a:t>
            </a:r>
            <a:r>
              <a:rPr lang="ru-RU" sz="2800"/>
              <a:t>(арендное/коммерческое)</a:t>
            </a:r>
            <a:endParaRPr sz="2800"/>
          </a:p>
        </p:txBody>
      </p:sp>
      <p:sp>
        <p:nvSpPr>
          <p:cNvPr id="843" name="Google Shape;843;p31"/>
          <p:cNvSpPr txBox="1">
            <a:spLocks noGrp="1"/>
          </p:cNvSpPr>
          <p:nvPr>
            <p:ph type="sldNum" idx="12"/>
          </p:nvPr>
        </p:nvSpPr>
        <p:spPr>
          <a:xfrm>
            <a:off x="18847841" y="10617950"/>
            <a:ext cx="318769" cy="26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marR="0" lvl="0" indent="0" algn="l" rtl="0">
              <a:lnSpc>
                <a:spcPct val="101891"/>
              </a:lnSpc>
              <a:spcBef>
                <a:spcPts val="0"/>
              </a:spcBef>
              <a:spcAft>
                <a:spcPts val="0"/>
              </a:spcAft>
              <a:buSzPts val="1850"/>
              <a:buNone/>
            </a:pPr>
            <a:fld id="{00000000-1234-1234-1234-123412341234}" type="slidenum">
              <a:rPr lang="ru-RU" sz="185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850" b="0" i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31"/>
          <p:cNvSpPr/>
          <p:nvPr/>
        </p:nvSpPr>
        <p:spPr>
          <a:xfrm>
            <a:off x="308550" y="2952825"/>
            <a:ext cx="3440100" cy="3904800"/>
          </a:xfrm>
          <a:prstGeom prst="roundRect">
            <a:avLst>
              <a:gd name="adj" fmla="val 5415"/>
            </a:avLst>
          </a:prstGeom>
          <a:solidFill>
            <a:srgbClr val="051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Инвестор:</a:t>
            </a: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ООО «Самолет-Регионы»  (соглашение о реализации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масштабного инвестиционного  проекта)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Мощность объекта:</a:t>
            </a:r>
            <a:endParaRPr sz="1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0000" marR="0" lvl="0" indent="-256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AutoNum type="arabicPeriod"/>
            </a:pP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Общая площадь квартир не менее  160 000 кв.м,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0000" marR="0" lvl="0" indent="-25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AutoNum type="arabicPeriod"/>
            </a:pP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Общая площадь коммерческих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0000" marR="0" lvl="0" indent="-25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AutoNum type="arabicPeriod"/>
            </a:pP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помещений не менее 8 000 кв.м.;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0000" marR="0" lvl="0" indent="-25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AutoNum type="arabicPeriod"/>
            </a:pP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Количество размещаемых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0000" marR="0" lvl="0" indent="-25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AutoNum type="arabicPeriod"/>
            </a:pP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машино-мест в подземном паркинге  не менее 1 700 м/м;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Сроки реализации: </a:t>
            </a: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2024 – 2032 гг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5" name="Google Shape;845;p31"/>
          <p:cNvSpPr/>
          <p:nvPr/>
        </p:nvSpPr>
        <p:spPr>
          <a:xfrm>
            <a:off x="334975" y="1088663"/>
            <a:ext cx="11447400" cy="654900"/>
          </a:xfrm>
          <a:prstGeom prst="roundRect">
            <a:avLst>
              <a:gd name="adj" fmla="val 11548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3511" marR="73931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Цель: </a:t>
            </a:r>
            <a:r>
              <a:rPr lang="ru-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обеспечение научно-педагогических работников и сотрудников ИНТЦ	«ЮНИТИ ПАРК» и	их семей жилищной инфраструктурой в  шаговой доступности</a:t>
            </a:r>
            <a:endParaRPr sz="13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46" name="Google Shape;846;p31"/>
          <p:cNvSpPr/>
          <p:nvPr/>
        </p:nvSpPr>
        <p:spPr>
          <a:xfrm>
            <a:off x="334975" y="1861875"/>
            <a:ext cx="11447400" cy="561000"/>
          </a:xfrm>
          <a:prstGeom prst="roundRect">
            <a:avLst>
              <a:gd name="adj" fmla="val 11548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3511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ООО «Самолет-Регионы» </a:t>
            </a:r>
            <a:r>
              <a:rPr lang="ru-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настоящее время осуществляется разработка мастер-плана территории под жилищную застройку</a:t>
            </a:r>
            <a:endParaRPr sz="13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32"/>
          <p:cNvSpPr txBox="1">
            <a:spLocks noGrp="1"/>
          </p:cNvSpPr>
          <p:nvPr>
            <p:ph type="title"/>
          </p:nvPr>
        </p:nvSpPr>
        <p:spPr>
          <a:xfrm>
            <a:off x="334971" y="361010"/>
            <a:ext cx="4781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2800"/>
              <a:buFont typeface="Montserrat Black"/>
              <a:buNone/>
            </a:pPr>
            <a:r>
              <a:rPr lang="ru-RU" sz="2800" b="1"/>
              <a:t>Медицинский центр</a:t>
            </a:r>
            <a:endParaRPr sz="2800" b="1"/>
          </a:p>
        </p:txBody>
      </p:sp>
      <p:grpSp>
        <p:nvGrpSpPr>
          <p:cNvPr id="852" name="Google Shape;852;p32"/>
          <p:cNvGrpSpPr/>
          <p:nvPr/>
        </p:nvGrpSpPr>
        <p:grpSpPr>
          <a:xfrm>
            <a:off x="3914548" y="2344723"/>
            <a:ext cx="8836441" cy="4435587"/>
            <a:chOff x="3444698" y="2010423"/>
            <a:chExt cx="8836441" cy="4435587"/>
          </a:xfrm>
        </p:grpSpPr>
        <p:pic>
          <p:nvPicPr>
            <p:cNvPr id="853" name="Google Shape;853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67923" y="2630019"/>
              <a:ext cx="8245243" cy="3815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4" name="Google Shape;854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44698" y="2604868"/>
              <a:ext cx="2664223" cy="1352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5" name="Google Shape;855;p3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14370" y="2665832"/>
              <a:ext cx="2524879" cy="1212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6" name="Google Shape;856;p32"/>
            <p:cNvSpPr/>
            <p:nvPr/>
          </p:nvSpPr>
          <p:spPr>
            <a:xfrm>
              <a:off x="3493323" y="2644785"/>
              <a:ext cx="2567222" cy="1254923"/>
            </a:xfrm>
            <a:custGeom>
              <a:avLst/>
              <a:gdLst/>
              <a:ahLst/>
              <a:cxnLst/>
              <a:rect l="l" t="t" r="r" b="b"/>
              <a:pathLst>
                <a:path w="4233545" h="2069464" extrusionOk="0">
                  <a:moveTo>
                    <a:pt x="0" y="2069293"/>
                  </a:moveTo>
                  <a:lnTo>
                    <a:pt x="4233135" y="2069293"/>
                  </a:lnTo>
                  <a:lnTo>
                    <a:pt x="4233135" y="0"/>
                  </a:lnTo>
                  <a:lnTo>
                    <a:pt x="0" y="0"/>
                  </a:lnTo>
                  <a:lnTo>
                    <a:pt x="0" y="2069293"/>
                  </a:lnTo>
                  <a:close/>
                </a:path>
              </a:pathLst>
            </a:custGeom>
            <a:noFill/>
            <a:ln w="69400" cap="flat" cmpd="sng">
              <a:solidFill>
                <a:srgbClr val="D2B0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92"/>
                <a:buFont typeface="Arial"/>
                <a:buNone/>
              </a:pPr>
              <a:endParaRPr sz="1092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857" name="Google Shape;857;p3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874781" y="2010423"/>
              <a:ext cx="8406358" cy="36628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8" name="Google Shape;858;p32"/>
          <p:cNvSpPr txBox="1">
            <a:spLocks noGrp="1"/>
          </p:cNvSpPr>
          <p:nvPr>
            <p:ph type="sldNum" idx="12"/>
          </p:nvPr>
        </p:nvSpPr>
        <p:spPr>
          <a:xfrm>
            <a:off x="18847841" y="10617950"/>
            <a:ext cx="318769" cy="265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marR="0" lvl="0" indent="0" algn="l" rtl="0">
              <a:lnSpc>
                <a:spcPct val="101891"/>
              </a:lnSpc>
              <a:spcBef>
                <a:spcPts val="0"/>
              </a:spcBef>
              <a:spcAft>
                <a:spcPts val="0"/>
              </a:spcAft>
              <a:buSzPts val="1850"/>
              <a:buNone/>
            </a:pPr>
            <a:fld id="{00000000-1234-1234-1234-123412341234}" type="slidenum">
              <a:rPr lang="ru-RU" sz="185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850" b="0" i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32"/>
          <p:cNvSpPr/>
          <p:nvPr/>
        </p:nvSpPr>
        <p:spPr>
          <a:xfrm>
            <a:off x="334975" y="1369088"/>
            <a:ext cx="5581800" cy="1081500"/>
          </a:xfrm>
          <a:prstGeom prst="roundRect">
            <a:avLst>
              <a:gd name="adj" fmla="val 11548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89999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Цель: </a:t>
            </a:r>
            <a:r>
              <a:rPr lang="ru-RU" sz="11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оказание медицинской помощи студентам, научно-педагогическим работникам, сотрудникам Центра и их семьям, а также горожанам,  проживающим в непосредственной близости ИНТЦ «ЮНИТИ ПАРК»</a:t>
            </a:r>
            <a:endParaRPr sz="11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60" name="Google Shape;860;p32"/>
          <p:cNvSpPr/>
          <p:nvPr/>
        </p:nvSpPr>
        <p:spPr>
          <a:xfrm>
            <a:off x="6200450" y="1361525"/>
            <a:ext cx="5581800" cy="1081500"/>
          </a:xfrm>
          <a:prstGeom prst="roundRect">
            <a:avLst>
              <a:gd name="adj" fmla="val 11548"/>
            </a:avLst>
          </a:pr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marR="240364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Отделения:</a:t>
            </a:r>
            <a:r>
              <a:rPr lang="ru-RU" sz="1100" b="0" i="0" u="none" strike="noStrike" cap="none">
                <a:solidFill>
                  <a:srgbClr val="00206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Амбулаторно-поликлиническое взрослое и детское, лучевой диагностики, приемное отделение, операционный блок, дневной и  круглосуточный стационар для взрослого населения. Терапевтическое отделение для оказания услуг по ОМС – 150 кв.м</a:t>
            </a:r>
            <a:endParaRPr sz="11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61" name="Google Shape;861;p32"/>
          <p:cNvSpPr/>
          <p:nvPr/>
        </p:nvSpPr>
        <p:spPr>
          <a:xfrm>
            <a:off x="428450" y="2952825"/>
            <a:ext cx="3349200" cy="2626500"/>
          </a:xfrm>
          <a:prstGeom prst="roundRect">
            <a:avLst>
              <a:gd name="adj" fmla="val 5415"/>
            </a:avLst>
          </a:prstGeom>
          <a:solidFill>
            <a:srgbClr val="051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Инициатор проекта:</a:t>
            </a:r>
            <a:endParaRPr sz="1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АО «Медскан» 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Мощность объекта:</a:t>
            </a:r>
            <a:endParaRPr sz="1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Общая площадь: 5050 кв.м.  380 посетителей в сутки/ 760  в смену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Сроки создания </a:t>
            </a: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2025 – 2028 гг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511" marR="0" lvl="0" indent="0" algn="l" rtl="0">
              <a:lnSpc>
                <a:spcPct val="100000"/>
              </a:lnSpc>
              <a:spcBef>
                <a:spcPts val="118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33"/>
          <p:cNvSpPr/>
          <p:nvPr/>
        </p:nvSpPr>
        <p:spPr>
          <a:xfrm>
            <a:off x="-11450" y="2031475"/>
            <a:ext cx="12200400" cy="4907400"/>
          </a:xfrm>
          <a:prstGeom prst="round2SameRect">
            <a:avLst>
              <a:gd name="adj1" fmla="val 8541"/>
              <a:gd name="adj2" fmla="val 0"/>
            </a:avLst>
          </a:prstGeom>
          <a:solidFill>
            <a:srgbClr val="001F5B"/>
          </a:solidFill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7" name="Google Shape;867;p33"/>
          <p:cNvSpPr txBox="1"/>
          <p:nvPr/>
        </p:nvSpPr>
        <p:spPr>
          <a:xfrm>
            <a:off x="369910" y="334550"/>
            <a:ext cx="726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ru-RU" sz="2800" b="1" i="0" u="none" strike="noStrike" cap="none">
                <a:solidFill>
                  <a:srgbClr val="001F5B"/>
                </a:solidFill>
                <a:latin typeface="Montserrat"/>
                <a:ea typeface="Montserrat"/>
                <a:cs typeface="Montserrat"/>
                <a:sym typeface="Montserrat"/>
              </a:rPr>
              <a:t>Всегда готовы к  сотрудничеству</a:t>
            </a:r>
            <a:endParaRPr sz="2800" b="1" i="0" u="none" strike="noStrike" cap="none">
              <a:solidFill>
                <a:srgbClr val="001F5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8" name="Google Shape;868;p33"/>
          <p:cNvSpPr txBox="1"/>
          <p:nvPr/>
        </p:nvSpPr>
        <p:spPr>
          <a:xfrm>
            <a:off x="5018475" y="2536873"/>
            <a:ext cx="3658800" cy="12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ФОНД РАЗВИТИЯ ИННОВАЦИОННОГО НАУЧНО-ТЕХНОЛОГИЧЕСКОГО ЦЕНТРА </a:t>
            </a:r>
            <a:r>
              <a:rPr lang="ru-RU" sz="1799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«</a:t>
            </a:r>
            <a:r>
              <a:rPr lang="ru-RU" sz="16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ЮНИТИ ПАРК</a:t>
            </a:r>
            <a:r>
              <a:rPr lang="ru-RU" sz="1799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»</a:t>
            </a:r>
            <a:endParaRPr sz="1400" b="0" i="0" u="none" strike="noStrike" cap="non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69" name="Google Shape;869;p33"/>
          <p:cNvSpPr txBox="1"/>
          <p:nvPr/>
        </p:nvSpPr>
        <p:spPr>
          <a:xfrm>
            <a:off x="5018475" y="4225750"/>
            <a:ext cx="3159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Андреянова Инна Валерьевна</a:t>
            </a:r>
            <a:endParaRPr sz="1600" b="0" i="0" u="none" strike="noStrike" cap="none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Генеральный директор</a:t>
            </a:r>
            <a:endParaRPr sz="16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70" name="Google Shape;870;p33"/>
          <p:cNvCxnSpPr/>
          <p:nvPr/>
        </p:nvCxnSpPr>
        <p:spPr>
          <a:xfrm>
            <a:off x="5127080" y="4229169"/>
            <a:ext cx="2645100" cy="0"/>
          </a:xfrm>
          <a:prstGeom prst="straightConnector1">
            <a:avLst/>
          </a:prstGeom>
          <a:noFill/>
          <a:ln w="19050" cap="flat" cmpd="sng">
            <a:solidFill>
              <a:srgbClr val="001F5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71" name="Google Shape;871;p33"/>
          <p:cNvSpPr txBox="1"/>
          <p:nvPr/>
        </p:nvSpPr>
        <p:spPr>
          <a:xfrm>
            <a:off x="5496300" y="5219875"/>
            <a:ext cx="2999100" cy="8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9"/>
              <a:buFont typeface="Arial"/>
              <a:buNone/>
            </a:pPr>
            <a:r>
              <a:rPr lang="ru-RU" sz="1499" b="0" i="0" u="sng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fond@unitipark.ru</a:t>
            </a:r>
            <a:endParaRPr sz="1499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9"/>
              <a:buFont typeface="Arial"/>
              <a:buNone/>
            </a:pPr>
            <a:endParaRPr sz="1799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9"/>
              <a:buFont typeface="Arial"/>
              <a:buNone/>
            </a:pPr>
            <a:r>
              <a:rPr lang="ru-RU" sz="1799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+7 911 361 83 53</a:t>
            </a:r>
            <a:endParaRPr sz="1799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72" name="Google Shape;87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7074" y="5180424"/>
            <a:ext cx="369229" cy="36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7075" y="5688325"/>
            <a:ext cx="369225" cy="3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33" descr="C:\Users\coffee\Desktop\83f1b5018ab51d7c4a83eac0ea86ca78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03900" y="2927025"/>
            <a:ext cx="2334547" cy="2284124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33"/>
          <p:cNvSpPr/>
          <p:nvPr/>
        </p:nvSpPr>
        <p:spPr>
          <a:xfrm>
            <a:off x="9280675" y="5322250"/>
            <a:ext cx="2181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sng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https://t.me/istcsurgu</a:t>
            </a:r>
            <a:endParaRPr sz="1400" b="0" i="0" u="sng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6" name="Google Shape;876;p33"/>
          <p:cNvSpPr txBox="1"/>
          <p:nvPr/>
        </p:nvSpPr>
        <p:spPr>
          <a:xfrm>
            <a:off x="460400" y="2536887"/>
            <a:ext cx="3658800" cy="1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АКЦИОНЕРНОЕ ОБЩЕСТВО </a:t>
            </a:r>
            <a:r>
              <a:rPr lang="ru-RU" sz="1799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«</a:t>
            </a:r>
            <a:r>
              <a:rPr lang="ru-RU" sz="16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УПРАВЛЯЮЩАЯ КОМПАНИЯ ИННОВАЦИОННОГО НАУЧНО-ТЕХНОЛОГИЧЕСКОГО ЦЕНТРА </a:t>
            </a:r>
            <a:r>
              <a:rPr lang="ru-RU" sz="1799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«</a:t>
            </a:r>
            <a:r>
              <a:rPr lang="ru-RU" sz="16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ЮНИТИ ПАРК</a:t>
            </a:r>
            <a:r>
              <a:rPr lang="ru-RU" sz="1799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»</a:t>
            </a:r>
            <a:endParaRPr sz="1400" b="0" i="0" u="none" strike="noStrike" cap="non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877" name="Google Shape;877;p33"/>
          <p:cNvCxnSpPr/>
          <p:nvPr/>
        </p:nvCxnSpPr>
        <p:spPr>
          <a:xfrm>
            <a:off x="539992" y="4224819"/>
            <a:ext cx="2645100" cy="0"/>
          </a:xfrm>
          <a:prstGeom prst="straightConnector1">
            <a:avLst/>
          </a:prstGeom>
          <a:noFill/>
          <a:ln w="19050" cap="flat" cmpd="sng">
            <a:solidFill>
              <a:srgbClr val="001F5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78" name="Google Shape;878;p33"/>
          <p:cNvSpPr txBox="1"/>
          <p:nvPr/>
        </p:nvSpPr>
        <p:spPr>
          <a:xfrm>
            <a:off x="460400" y="4199113"/>
            <a:ext cx="2999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Бахтиев Ренат Минлекамилевич</a:t>
            </a:r>
            <a:endParaRPr sz="1600" b="0" i="0" u="none" strike="noStrike" cap="none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Генеральный директор</a:t>
            </a:r>
            <a:endParaRPr sz="16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9" name="Google Shape;879;p33"/>
          <p:cNvSpPr txBox="1"/>
          <p:nvPr/>
        </p:nvSpPr>
        <p:spPr>
          <a:xfrm>
            <a:off x="934200" y="5200250"/>
            <a:ext cx="2999100" cy="8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9"/>
              <a:buFont typeface="Arial"/>
              <a:buNone/>
            </a:pPr>
            <a:r>
              <a:rPr lang="ru-RU" sz="1499" b="0" i="0" u="sng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AOUnity@yandex.ru</a:t>
            </a:r>
            <a:endParaRPr sz="1499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9"/>
              <a:buFont typeface="Arial"/>
              <a:buNone/>
            </a:pPr>
            <a:endParaRPr sz="1799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9"/>
              <a:buFont typeface="Arial"/>
              <a:buNone/>
            </a:pPr>
            <a:r>
              <a:rPr lang="ru-RU" sz="1799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+7 922 427 76 76</a:t>
            </a:r>
            <a:endParaRPr sz="1799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0" name="Google Shape;88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974" y="5180424"/>
            <a:ext cx="369229" cy="36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974" y="5696430"/>
            <a:ext cx="369224" cy="369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4"/>
          <p:cNvPicPr preferRelativeResize="0"/>
          <p:nvPr/>
        </p:nvPicPr>
        <p:blipFill rotWithShape="1">
          <a:blip r:embed="rId3">
            <a:alphaModFix/>
          </a:blip>
          <a:srcRect r="5249" b="5490"/>
          <a:stretch/>
        </p:blipFill>
        <p:spPr>
          <a:xfrm>
            <a:off x="75" y="25"/>
            <a:ext cx="122578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4"/>
          <p:cNvSpPr/>
          <p:nvPr/>
        </p:nvSpPr>
        <p:spPr>
          <a:xfrm>
            <a:off x="-45250" y="0"/>
            <a:ext cx="12303300" cy="6858000"/>
          </a:xfrm>
          <a:prstGeom prst="roundRect">
            <a:avLst>
              <a:gd name="adj" fmla="val 0"/>
            </a:avLst>
          </a:prstGeom>
          <a:solidFill>
            <a:srgbClr val="002060">
              <a:alpha val="545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4"/>
          <p:cNvSpPr txBox="1">
            <a:spLocks noGrp="1"/>
          </p:cNvSpPr>
          <p:nvPr>
            <p:ph type="title"/>
          </p:nvPr>
        </p:nvSpPr>
        <p:spPr>
          <a:xfrm>
            <a:off x="334983" y="254085"/>
            <a:ext cx="8869200" cy="9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ctr" anchorCtr="0">
            <a:spAutoFit/>
          </a:bodyPr>
          <a:lstStyle/>
          <a:p>
            <a:pPr marL="12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1F5F"/>
              </a:buClr>
              <a:buSzPts val="3000"/>
              <a:buFont typeface="Montserrat Black"/>
              <a:buNone/>
            </a:pPr>
            <a:r>
              <a:rPr lang="ru-RU" sz="2800">
                <a:latin typeface="Montserrat"/>
                <a:ea typeface="Montserrat"/>
                <a:cs typeface="Montserrat"/>
                <a:sym typeface="Montserrat"/>
              </a:rPr>
              <a:t>Обеспечивают функционирование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  <a:p>
            <a:pPr marL="12700" lvl="0" indent="0" algn="l" rtl="0">
              <a:lnSpc>
                <a:spcPct val="115000"/>
              </a:lnSpc>
              <a:spcBef>
                <a:spcPts val="105"/>
              </a:spcBef>
              <a:spcAft>
                <a:spcPts val="0"/>
              </a:spcAft>
              <a:buClr>
                <a:srgbClr val="001F5F"/>
              </a:buClr>
              <a:buSzPts val="3000"/>
              <a:buFont typeface="Montserrat Black"/>
              <a:buNone/>
            </a:pPr>
            <a:r>
              <a:rPr lang="ru-RU" sz="2800" b="0">
                <a:latin typeface="Montserrat Medium"/>
                <a:ea typeface="Montserrat Medium"/>
                <a:cs typeface="Montserrat Medium"/>
                <a:sym typeface="Montserrat Medium"/>
              </a:rPr>
              <a:t>ИНТЦ «ЮНИТИ ПАРК»</a:t>
            </a:r>
            <a:endParaRPr sz="2800" b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6" name="Google Shape;216;p4"/>
          <p:cNvSpPr/>
          <p:nvPr/>
        </p:nvSpPr>
        <p:spPr>
          <a:xfrm>
            <a:off x="387095" y="2379172"/>
            <a:ext cx="5511165" cy="3226435"/>
          </a:xfrm>
          <a:custGeom>
            <a:avLst/>
            <a:gdLst/>
            <a:ahLst/>
            <a:cxnLst/>
            <a:rect l="l" t="t" r="r" b="b"/>
            <a:pathLst>
              <a:path w="5511165" h="3226435" extrusionOk="0">
                <a:moveTo>
                  <a:pt x="4973066" y="0"/>
                </a:moveTo>
                <a:lnTo>
                  <a:pt x="537730" y="0"/>
                </a:lnTo>
                <a:lnTo>
                  <a:pt x="488786" y="2197"/>
                </a:lnTo>
                <a:lnTo>
                  <a:pt x="441073" y="8664"/>
                </a:lnTo>
                <a:lnTo>
                  <a:pt x="394781" y="19211"/>
                </a:lnTo>
                <a:lnTo>
                  <a:pt x="350100" y="33646"/>
                </a:lnTo>
                <a:lnTo>
                  <a:pt x="307219" y="51781"/>
                </a:lnTo>
                <a:lnTo>
                  <a:pt x="266329" y="73424"/>
                </a:lnTo>
                <a:lnTo>
                  <a:pt x="227619" y="98387"/>
                </a:lnTo>
                <a:lnTo>
                  <a:pt x="191279" y="126480"/>
                </a:lnTo>
                <a:lnTo>
                  <a:pt x="157499" y="157511"/>
                </a:lnTo>
                <a:lnTo>
                  <a:pt x="126468" y="191292"/>
                </a:lnTo>
                <a:lnTo>
                  <a:pt x="98378" y="227632"/>
                </a:lnTo>
                <a:lnTo>
                  <a:pt x="73416" y="266342"/>
                </a:lnTo>
                <a:lnTo>
                  <a:pt x="51774" y="307231"/>
                </a:lnTo>
                <a:lnTo>
                  <a:pt x="33642" y="350109"/>
                </a:lnTo>
                <a:lnTo>
                  <a:pt x="19208" y="394787"/>
                </a:lnTo>
                <a:lnTo>
                  <a:pt x="8663" y="441075"/>
                </a:lnTo>
                <a:lnTo>
                  <a:pt x="2197" y="488781"/>
                </a:lnTo>
                <a:lnTo>
                  <a:pt x="0" y="537717"/>
                </a:lnTo>
                <a:lnTo>
                  <a:pt x="0" y="2688590"/>
                </a:lnTo>
                <a:lnTo>
                  <a:pt x="2197" y="2737526"/>
                </a:lnTo>
                <a:lnTo>
                  <a:pt x="8663" y="2785232"/>
                </a:lnTo>
                <a:lnTo>
                  <a:pt x="19208" y="2831520"/>
                </a:lnTo>
                <a:lnTo>
                  <a:pt x="33642" y="2876198"/>
                </a:lnTo>
                <a:lnTo>
                  <a:pt x="51774" y="2919076"/>
                </a:lnTo>
                <a:lnTo>
                  <a:pt x="73416" y="2959965"/>
                </a:lnTo>
                <a:lnTo>
                  <a:pt x="98378" y="2998675"/>
                </a:lnTo>
                <a:lnTo>
                  <a:pt x="126468" y="3035015"/>
                </a:lnTo>
                <a:lnTo>
                  <a:pt x="157499" y="3068796"/>
                </a:lnTo>
                <a:lnTo>
                  <a:pt x="191279" y="3099827"/>
                </a:lnTo>
                <a:lnTo>
                  <a:pt x="227619" y="3127920"/>
                </a:lnTo>
                <a:lnTo>
                  <a:pt x="266329" y="3152883"/>
                </a:lnTo>
                <a:lnTo>
                  <a:pt x="307219" y="3174526"/>
                </a:lnTo>
                <a:lnTo>
                  <a:pt x="350100" y="3192661"/>
                </a:lnTo>
                <a:lnTo>
                  <a:pt x="394781" y="3207096"/>
                </a:lnTo>
                <a:lnTo>
                  <a:pt x="441073" y="3217643"/>
                </a:lnTo>
                <a:lnTo>
                  <a:pt x="488786" y="3224110"/>
                </a:lnTo>
                <a:lnTo>
                  <a:pt x="537730" y="3226308"/>
                </a:lnTo>
                <a:lnTo>
                  <a:pt x="4973066" y="3226308"/>
                </a:lnTo>
                <a:lnTo>
                  <a:pt x="5022002" y="3224110"/>
                </a:lnTo>
                <a:lnTo>
                  <a:pt x="5069708" y="3217643"/>
                </a:lnTo>
                <a:lnTo>
                  <a:pt x="5115996" y="3207096"/>
                </a:lnTo>
                <a:lnTo>
                  <a:pt x="5160674" y="3192661"/>
                </a:lnTo>
                <a:lnTo>
                  <a:pt x="5203552" y="3174526"/>
                </a:lnTo>
                <a:lnTo>
                  <a:pt x="5244441" y="3152883"/>
                </a:lnTo>
                <a:lnTo>
                  <a:pt x="5283151" y="3127920"/>
                </a:lnTo>
                <a:lnTo>
                  <a:pt x="5319491" y="3099827"/>
                </a:lnTo>
                <a:lnTo>
                  <a:pt x="5353272" y="3068796"/>
                </a:lnTo>
                <a:lnTo>
                  <a:pt x="5384303" y="3035015"/>
                </a:lnTo>
                <a:lnTo>
                  <a:pt x="5412396" y="2998675"/>
                </a:lnTo>
                <a:lnTo>
                  <a:pt x="5437359" y="2959965"/>
                </a:lnTo>
                <a:lnTo>
                  <a:pt x="5459002" y="2919076"/>
                </a:lnTo>
                <a:lnTo>
                  <a:pt x="5477137" y="2876198"/>
                </a:lnTo>
                <a:lnTo>
                  <a:pt x="5491572" y="2831520"/>
                </a:lnTo>
                <a:lnTo>
                  <a:pt x="5502119" y="2785232"/>
                </a:lnTo>
                <a:lnTo>
                  <a:pt x="5508586" y="2737526"/>
                </a:lnTo>
                <a:lnTo>
                  <a:pt x="5510783" y="2688590"/>
                </a:lnTo>
                <a:lnTo>
                  <a:pt x="5510783" y="537717"/>
                </a:lnTo>
                <a:lnTo>
                  <a:pt x="5508586" y="488781"/>
                </a:lnTo>
                <a:lnTo>
                  <a:pt x="5502119" y="441075"/>
                </a:lnTo>
                <a:lnTo>
                  <a:pt x="5491572" y="394787"/>
                </a:lnTo>
                <a:lnTo>
                  <a:pt x="5477137" y="350109"/>
                </a:lnTo>
                <a:lnTo>
                  <a:pt x="5459002" y="307231"/>
                </a:lnTo>
                <a:lnTo>
                  <a:pt x="5437359" y="266342"/>
                </a:lnTo>
                <a:lnTo>
                  <a:pt x="5412396" y="227632"/>
                </a:lnTo>
                <a:lnTo>
                  <a:pt x="5384303" y="191292"/>
                </a:lnTo>
                <a:lnTo>
                  <a:pt x="5353272" y="157511"/>
                </a:lnTo>
                <a:lnTo>
                  <a:pt x="5319491" y="126480"/>
                </a:lnTo>
                <a:lnTo>
                  <a:pt x="5283151" y="98387"/>
                </a:lnTo>
                <a:lnTo>
                  <a:pt x="5244441" y="73424"/>
                </a:lnTo>
                <a:lnTo>
                  <a:pt x="5203552" y="51781"/>
                </a:lnTo>
                <a:lnTo>
                  <a:pt x="5160674" y="33646"/>
                </a:lnTo>
                <a:lnTo>
                  <a:pt x="5115996" y="19211"/>
                </a:lnTo>
                <a:lnTo>
                  <a:pt x="5069708" y="8664"/>
                </a:lnTo>
                <a:lnTo>
                  <a:pt x="5022002" y="2197"/>
                </a:lnTo>
                <a:lnTo>
                  <a:pt x="4973066" y="0"/>
                </a:lnTo>
                <a:close/>
              </a:path>
            </a:pathLst>
          </a:custGeom>
          <a:solidFill>
            <a:srgbClr val="FFFFFF">
              <a:alpha val="7098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540000" marR="558434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Фонд развития ИНТЦ</a:t>
            </a:r>
            <a:endParaRPr sz="2000" b="0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540000" marR="558434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«ЮНИТИ ПАРК»</a:t>
            </a:r>
            <a:endParaRPr sz="2000" b="0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540000" marR="558434" lvl="0" indent="0" algn="ctr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None/>
            </a:pPr>
            <a:endParaRPr sz="1950" b="0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540000" marR="558434" lvl="0" indent="0" algn="ctr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Учредитель: Сургутский государственный  университет</a:t>
            </a:r>
            <a:endParaRPr sz="1800" b="0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540000" marR="558434" lvl="0" indent="0" algn="ctr" rtl="0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None/>
            </a:pPr>
            <a:endParaRPr sz="1850" b="0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540000" marR="558434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Генеральный директор:</a:t>
            </a:r>
            <a:endParaRPr sz="1800" b="0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540000" marR="558434" lvl="0" indent="0" algn="ctr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И.В. Андреянова</a:t>
            </a:r>
            <a:endParaRPr sz="1800" b="0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7" name="Google Shape;217;p4"/>
          <p:cNvSpPr/>
          <p:nvPr/>
        </p:nvSpPr>
        <p:spPr>
          <a:xfrm>
            <a:off x="6310884" y="2379172"/>
            <a:ext cx="5511165" cy="3226435"/>
          </a:xfrm>
          <a:custGeom>
            <a:avLst/>
            <a:gdLst/>
            <a:ahLst/>
            <a:cxnLst/>
            <a:rect l="l" t="t" r="r" b="b"/>
            <a:pathLst>
              <a:path w="5511165" h="3226435" extrusionOk="0">
                <a:moveTo>
                  <a:pt x="4973066" y="0"/>
                </a:moveTo>
                <a:lnTo>
                  <a:pt x="537717" y="0"/>
                </a:lnTo>
                <a:lnTo>
                  <a:pt x="488781" y="2197"/>
                </a:lnTo>
                <a:lnTo>
                  <a:pt x="441075" y="8664"/>
                </a:lnTo>
                <a:lnTo>
                  <a:pt x="394787" y="19211"/>
                </a:lnTo>
                <a:lnTo>
                  <a:pt x="350109" y="33646"/>
                </a:lnTo>
                <a:lnTo>
                  <a:pt x="307231" y="51781"/>
                </a:lnTo>
                <a:lnTo>
                  <a:pt x="266342" y="73424"/>
                </a:lnTo>
                <a:lnTo>
                  <a:pt x="227632" y="98387"/>
                </a:lnTo>
                <a:lnTo>
                  <a:pt x="191292" y="126480"/>
                </a:lnTo>
                <a:lnTo>
                  <a:pt x="157511" y="157511"/>
                </a:lnTo>
                <a:lnTo>
                  <a:pt x="126480" y="191292"/>
                </a:lnTo>
                <a:lnTo>
                  <a:pt x="98387" y="227632"/>
                </a:lnTo>
                <a:lnTo>
                  <a:pt x="73424" y="266342"/>
                </a:lnTo>
                <a:lnTo>
                  <a:pt x="51781" y="307231"/>
                </a:lnTo>
                <a:lnTo>
                  <a:pt x="33646" y="350109"/>
                </a:lnTo>
                <a:lnTo>
                  <a:pt x="19211" y="394787"/>
                </a:lnTo>
                <a:lnTo>
                  <a:pt x="8664" y="441075"/>
                </a:lnTo>
                <a:lnTo>
                  <a:pt x="2197" y="488781"/>
                </a:lnTo>
                <a:lnTo>
                  <a:pt x="0" y="537717"/>
                </a:lnTo>
                <a:lnTo>
                  <a:pt x="0" y="2688590"/>
                </a:lnTo>
                <a:lnTo>
                  <a:pt x="2197" y="2737526"/>
                </a:lnTo>
                <a:lnTo>
                  <a:pt x="8664" y="2785232"/>
                </a:lnTo>
                <a:lnTo>
                  <a:pt x="19211" y="2831520"/>
                </a:lnTo>
                <a:lnTo>
                  <a:pt x="33646" y="2876198"/>
                </a:lnTo>
                <a:lnTo>
                  <a:pt x="51781" y="2919076"/>
                </a:lnTo>
                <a:lnTo>
                  <a:pt x="73424" y="2959965"/>
                </a:lnTo>
                <a:lnTo>
                  <a:pt x="98387" y="2998675"/>
                </a:lnTo>
                <a:lnTo>
                  <a:pt x="126480" y="3035015"/>
                </a:lnTo>
                <a:lnTo>
                  <a:pt x="157511" y="3068796"/>
                </a:lnTo>
                <a:lnTo>
                  <a:pt x="191292" y="3099827"/>
                </a:lnTo>
                <a:lnTo>
                  <a:pt x="227632" y="3127920"/>
                </a:lnTo>
                <a:lnTo>
                  <a:pt x="266342" y="3152883"/>
                </a:lnTo>
                <a:lnTo>
                  <a:pt x="307231" y="3174526"/>
                </a:lnTo>
                <a:lnTo>
                  <a:pt x="350109" y="3192661"/>
                </a:lnTo>
                <a:lnTo>
                  <a:pt x="394787" y="3207096"/>
                </a:lnTo>
                <a:lnTo>
                  <a:pt x="441075" y="3217643"/>
                </a:lnTo>
                <a:lnTo>
                  <a:pt x="488781" y="3224110"/>
                </a:lnTo>
                <a:lnTo>
                  <a:pt x="537717" y="3226308"/>
                </a:lnTo>
                <a:lnTo>
                  <a:pt x="4973066" y="3226308"/>
                </a:lnTo>
                <a:lnTo>
                  <a:pt x="5022002" y="3224110"/>
                </a:lnTo>
                <a:lnTo>
                  <a:pt x="5069708" y="3217643"/>
                </a:lnTo>
                <a:lnTo>
                  <a:pt x="5115996" y="3207096"/>
                </a:lnTo>
                <a:lnTo>
                  <a:pt x="5160674" y="3192661"/>
                </a:lnTo>
                <a:lnTo>
                  <a:pt x="5203552" y="3174526"/>
                </a:lnTo>
                <a:lnTo>
                  <a:pt x="5244441" y="3152883"/>
                </a:lnTo>
                <a:lnTo>
                  <a:pt x="5283151" y="3127920"/>
                </a:lnTo>
                <a:lnTo>
                  <a:pt x="5319491" y="3099827"/>
                </a:lnTo>
                <a:lnTo>
                  <a:pt x="5353272" y="3068796"/>
                </a:lnTo>
                <a:lnTo>
                  <a:pt x="5384303" y="3035015"/>
                </a:lnTo>
                <a:lnTo>
                  <a:pt x="5412396" y="2998675"/>
                </a:lnTo>
                <a:lnTo>
                  <a:pt x="5437359" y="2959965"/>
                </a:lnTo>
                <a:lnTo>
                  <a:pt x="5459002" y="2919076"/>
                </a:lnTo>
                <a:lnTo>
                  <a:pt x="5477137" y="2876198"/>
                </a:lnTo>
                <a:lnTo>
                  <a:pt x="5491572" y="2831520"/>
                </a:lnTo>
                <a:lnTo>
                  <a:pt x="5502119" y="2785232"/>
                </a:lnTo>
                <a:lnTo>
                  <a:pt x="5508586" y="2737526"/>
                </a:lnTo>
                <a:lnTo>
                  <a:pt x="5510784" y="2688590"/>
                </a:lnTo>
                <a:lnTo>
                  <a:pt x="5510784" y="537717"/>
                </a:lnTo>
                <a:lnTo>
                  <a:pt x="5508586" y="488781"/>
                </a:lnTo>
                <a:lnTo>
                  <a:pt x="5502119" y="441075"/>
                </a:lnTo>
                <a:lnTo>
                  <a:pt x="5491572" y="394787"/>
                </a:lnTo>
                <a:lnTo>
                  <a:pt x="5477137" y="350109"/>
                </a:lnTo>
                <a:lnTo>
                  <a:pt x="5459002" y="307231"/>
                </a:lnTo>
                <a:lnTo>
                  <a:pt x="5437359" y="266342"/>
                </a:lnTo>
                <a:lnTo>
                  <a:pt x="5412396" y="227632"/>
                </a:lnTo>
                <a:lnTo>
                  <a:pt x="5384303" y="191292"/>
                </a:lnTo>
                <a:lnTo>
                  <a:pt x="5353272" y="157511"/>
                </a:lnTo>
                <a:lnTo>
                  <a:pt x="5319491" y="126480"/>
                </a:lnTo>
                <a:lnTo>
                  <a:pt x="5283151" y="98387"/>
                </a:lnTo>
                <a:lnTo>
                  <a:pt x="5244441" y="73424"/>
                </a:lnTo>
                <a:lnTo>
                  <a:pt x="5203552" y="51781"/>
                </a:lnTo>
                <a:lnTo>
                  <a:pt x="5160674" y="33646"/>
                </a:lnTo>
                <a:lnTo>
                  <a:pt x="5115996" y="19211"/>
                </a:lnTo>
                <a:lnTo>
                  <a:pt x="5069708" y="8664"/>
                </a:lnTo>
                <a:lnTo>
                  <a:pt x="5022002" y="2197"/>
                </a:lnTo>
                <a:lnTo>
                  <a:pt x="4973066" y="0"/>
                </a:lnTo>
                <a:close/>
              </a:path>
            </a:pathLst>
          </a:custGeom>
          <a:solidFill>
            <a:srgbClr val="FFFFFF">
              <a:alpha val="7098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540000" marR="468433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АО «УК ИНТЦ</a:t>
            </a:r>
            <a:endParaRPr sz="2000" b="0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540000" marR="468433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«ЮНИТИ-ПАРК»</a:t>
            </a:r>
            <a:endParaRPr sz="2000" b="0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540000" marR="468433" lvl="0" indent="0" algn="ctr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None/>
            </a:pPr>
            <a:endParaRPr sz="1950" b="0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540000" marR="468433" lvl="0" indent="0" algn="ctr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Учредитель: Сургутский государственный  университет</a:t>
            </a:r>
            <a:endParaRPr sz="1800" b="0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540000" marR="468433" lvl="0" indent="0" algn="ctr" rtl="0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None/>
            </a:pPr>
            <a:endParaRPr sz="1850" b="0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540000" marR="468433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Генеральный директор:</a:t>
            </a:r>
            <a:endParaRPr sz="1800" b="0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540000" marR="468433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0020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Р.М. Бахтиев</a:t>
            </a:r>
            <a:endParaRPr sz="1800" b="0" i="0" u="none" strike="noStrike" cap="none">
              <a:solidFill>
                <a:srgbClr val="0020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18" name="Google Shape;21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10000" y="304900"/>
            <a:ext cx="993600" cy="460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"/>
          <p:cNvSpPr txBox="1"/>
          <p:nvPr/>
        </p:nvSpPr>
        <p:spPr>
          <a:xfrm>
            <a:off x="369907" y="362900"/>
            <a:ext cx="9420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8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Научно-технологическая деятельность на территории </a:t>
            </a:r>
            <a:r>
              <a:rPr lang="ru-RU" sz="2800" b="0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ИНТЦ «ЮНИТИ ПАРК»</a:t>
            </a:r>
            <a:endParaRPr sz="2800" b="0" i="0" u="none" strike="noStrike" cap="non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24" name="Google Shape;224;p5"/>
          <p:cNvGrpSpPr/>
          <p:nvPr/>
        </p:nvGrpSpPr>
        <p:grpSpPr>
          <a:xfrm>
            <a:off x="6312001" y="1574917"/>
            <a:ext cx="5516828" cy="4923905"/>
            <a:chOff x="4306225" y="2869350"/>
            <a:chExt cx="4026000" cy="3804300"/>
          </a:xfrm>
        </p:grpSpPr>
        <p:pic>
          <p:nvPicPr>
            <p:cNvPr id="225" name="Google Shape;225;p5"/>
            <p:cNvPicPr preferRelativeResize="0"/>
            <p:nvPr/>
          </p:nvPicPr>
          <p:blipFill rotWithShape="1">
            <a:blip r:embed="rId3">
              <a:alphaModFix/>
            </a:blip>
            <a:srcRect l="28409" r="11857" b="1224"/>
            <a:stretch/>
          </p:blipFill>
          <p:spPr>
            <a:xfrm>
              <a:off x="4306225" y="2869350"/>
              <a:ext cx="4026000" cy="3804300"/>
            </a:xfrm>
            <a:prstGeom prst="roundRect">
              <a:avLst>
                <a:gd name="adj" fmla="val 6220"/>
              </a:avLst>
            </a:prstGeom>
            <a:solidFill>
              <a:srgbClr val="06205C"/>
            </a:solidFill>
            <a:ln>
              <a:noFill/>
            </a:ln>
          </p:spPr>
        </p:pic>
        <p:sp>
          <p:nvSpPr>
            <p:cNvPr id="226" name="Google Shape;226;p5"/>
            <p:cNvSpPr/>
            <p:nvPr/>
          </p:nvSpPr>
          <p:spPr>
            <a:xfrm>
              <a:off x="4306225" y="2869350"/>
              <a:ext cx="4026000" cy="3804300"/>
            </a:xfrm>
            <a:prstGeom prst="roundRect">
              <a:avLst>
                <a:gd name="adj" fmla="val 5826"/>
              </a:avLst>
            </a:prstGeom>
            <a:solidFill>
              <a:srgbClr val="002060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7" name="Google Shape;227;p5"/>
          <p:cNvSpPr txBox="1"/>
          <p:nvPr/>
        </p:nvSpPr>
        <p:spPr>
          <a:xfrm>
            <a:off x="6717957" y="1893113"/>
            <a:ext cx="4519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2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Показатели эффективности</a:t>
            </a:r>
            <a:endParaRPr sz="22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2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 2030 году</a:t>
            </a:r>
            <a:endParaRPr sz="22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" name="Google Shape;228;p5"/>
          <p:cNvSpPr txBox="1"/>
          <p:nvPr/>
        </p:nvSpPr>
        <p:spPr>
          <a:xfrm>
            <a:off x="1158350" y="2916085"/>
            <a:ext cx="38850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Разработка технологий энергетической безопасности</a:t>
            </a:r>
            <a:endParaRPr sz="1400" b="0" i="0" u="none" strike="noStrike" cap="non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Здоровьесбережение и качество жизни населения</a:t>
            </a:r>
            <a:endParaRPr sz="1400" b="0" i="0" u="none" strike="noStrike" cap="non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Передовые инженерные технологии и новые материалы, адаптированные  к условиям Севера и Арктики</a:t>
            </a:r>
            <a:endParaRPr sz="1400" b="0" i="0" u="none" strike="noStrike" cap="non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" name="Google Shape;229;p5"/>
          <p:cNvSpPr txBox="1"/>
          <p:nvPr/>
        </p:nvSpPr>
        <p:spPr>
          <a:xfrm>
            <a:off x="750800" y="1910349"/>
            <a:ext cx="4700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2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Направления</a:t>
            </a:r>
            <a:endParaRPr sz="2200" b="0" i="0" u="none" strike="noStrike" cap="non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p5"/>
          <p:cNvSpPr txBox="1"/>
          <p:nvPr/>
        </p:nvSpPr>
        <p:spPr>
          <a:xfrm>
            <a:off x="7293950" y="5514300"/>
            <a:ext cx="3694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создание 11 уникальных научно-исследовательских комплексов и лабораторий</a:t>
            </a:r>
            <a:endParaRPr sz="1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" name="Google Shape;231;p5"/>
          <p:cNvSpPr txBox="1"/>
          <p:nvPr/>
        </p:nvSpPr>
        <p:spPr>
          <a:xfrm>
            <a:off x="7293950" y="3017400"/>
            <a:ext cx="381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&gt;20 компаний-резидентов ИНТЦ</a:t>
            </a:r>
            <a:endParaRPr sz="1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5"/>
          <p:cNvSpPr txBox="1"/>
          <p:nvPr/>
        </p:nvSpPr>
        <p:spPr>
          <a:xfrm>
            <a:off x="7293950" y="3525825"/>
            <a:ext cx="36027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200 поддержанных проектов научно-технологического развития </a:t>
            </a:r>
            <a:endParaRPr sz="1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p5"/>
          <p:cNvSpPr txBox="1"/>
          <p:nvPr/>
        </p:nvSpPr>
        <p:spPr>
          <a:xfrm>
            <a:off x="7293950" y="4282050"/>
            <a:ext cx="3885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35 патентов на изобретения, полезные модели, промышленные образцы</a:t>
            </a:r>
            <a:endParaRPr sz="1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p5"/>
          <p:cNvSpPr txBox="1"/>
          <p:nvPr/>
        </p:nvSpPr>
        <p:spPr>
          <a:xfrm>
            <a:off x="7293950" y="5005875"/>
            <a:ext cx="3782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33,6% - доля исследователей до 39 лет</a:t>
            </a:r>
            <a:endParaRPr sz="14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35" name="Google Shape;235;p5"/>
          <p:cNvGrpSpPr/>
          <p:nvPr/>
        </p:nvGrpSpPr>
        <p:grpSpPr>
          <a:xfrm>
            <a:off x="6738882" y="5071196"/>
            <a:ext cx="359996" cy="255690"/>
            <a:chOff x="8989545" y="5397068"/>
            <a:chExt cx="521885" cy="370672"/>
          </a:xfrm>
        </p:grpSpPr>
        <p:sp>
          <p:nvSpPr>
            <p:cNvPr id="236" name="Google Shape;236;p5"/>
            <p:cNvSpPr/>
            <p:nvPr/>
          </p:nvSpPr>
          <p:spPr>
            <a:xfrm>
              <a:off x="8989545" y="5397068"/>
              <a:ext cx="521885" cy="370672"/>
            </a:xfrm>
            <a:custGeom>
              <a:avLst/>
              <a:gdLst/>
              <a:ahLst/>
              <a:cxnLst/>
              <a:rect l="l" t="t" r="r" b="b"/>
              <a:pathLst>
                <a:path w="521885" h="370672" extrusionOk="0">
                  <a:moveTo>
                    <a:pt x="402788" y="267634"/>
                  </a:moveTo>
                  <a:lnTo>
                    <a:pt x="388068" y="251576"/>
                  </a:lnTo>
                  <a:lnTo>
                    <a:pt x="388068" y="238194"/>
                  </a:lnTo>
                  <a:cubicBezTo>
                    <a:pt x="392083" y="238194"/>
                    <a:pt x="394759" y="239532"/>
                    <a:pt x="398774" y="239532"/>
                  </a:cubicBezTo>
                  <a:lnTo>
                    <a:pt x="409479" y="239532"/>
                  </a:lnTo>
                  <a:cubicBezTo>
                    <a:pt x="413494" y="239532"/>
                    <a:pt x="416170" y="239532"/>
                    <a:pt x="420184" y="238194"/>
                  </a:cubicBezTo>
                  <a:lnTo>
                    <a:pt x="420184" y="248899"/>
                  </a:lnTo>
                  <a:lnTo>
                    <a:pt x="420184" y="248899"/>
                  </a:lnTo>
                  <a:lnTo>
                    <a:pt x="420184" y="250237"/>
                  </a:lnTo>
                  <a:lnTo>
                    <a:pt x="402788" y="267634"/>
                  </a:lnTo>
                  <a:close/>
                  <a:moveTo>
                    <a:pt x="322498" y="263619"/>
                  </a:moveTo>
                  <a:cubicBezTo>
                    <a:pt x="319822" y="264957"/>
                    <a:pt x="317146" y="266295"/>
                    <a:pt x="313131" y="267634"/>
                  </a:cubicBezTo>
                  <a:cubicBezTo>
                    <a:pt x="313131" y="267634"/>
                    <a:pt x="311793" y="267634"/>
                    <a:pt x="311793" y="267634"/>
                  </a:cubicBezTo>
                  <a:lnTo>
                    <a:pt x="17396" y="267634"/>
                  </a:lnTo>
                  <a:lnTo>
                    <a:pt x="17396" y="165933"/>
                  </a:lnTo>
                  <a:lnTo>
                    <a:pt x="315807" y="165933"/>
                  </a:lnTo>
                  <a:cubicBezTo>
                    <a:pt x="315807" y="167271"/>
                    <a:pt x="315807" y="168609"/>
                    <a:pt x="315807" y="169947"/>
                  </a:cubicBezTo>
                  <a:cubicBezTo>
                    <a:pt x="315807" y="186005"/>
                    <a:pt x="329189" y="199387"/>
                    <a:pt x="345247" y="199387"/>
                  </a:cubicBezTo>
                  <a:cubicBezTo>
                    <a:pt x="345247" y="199387"/>
                    <a:pt x="345247" y="199387"/>
                    <a:pt x="345247" y="199387"/>
                  </a:cubicBezTo>
                  <a:cubicBezTo>
                    <a:pt x="349262" y="214107"/>
                    <a:pt x="359967" y="226150"/>
                    <a:pt x="372010" y="234179"/>
                  </a:cubicBezTo>
                  <a:lnTo>
                    <a:pt x="372010" y="244885"/>
                  </a:lnTo>
                  <a:lnTo>
                    <a:pt x="322498" y="263619"/>
                  </a:lnTo>
                  <a:close/>
                  <a:moveTo>
                    <a:pt x="400112" y="66908"/>
                  </a:moveTo>
                  <a:lnTo>
                    <a:pt x="405465" y="66908"/>
                  </a:lnTo>
                  <a:cubicBezTo>
                    <a:pt x="437581" y="66908"/>
                    <a:pt x="463006" y="92334"/>
                    <a:pt x="463006" y="124450"/>
                  </a:cubicBezTo>
                  <a:lnTo>
                    <a:pt x="463006" y="137831"/>
                  </a:lnTo>
                  <a:cubicBezTo>
                    <a:pt x="463006" y="137831"/>
                    <a:pt x="463006" y="137831"/>
                    <a:pt x="463006" y="137831"/>
                  </a:cubicBezTo>
                  <a:cubicBezTo>
                    <a:pt x="463006" y="137831"/>
                    <a:pt x="463006" y="137831"/>
                    <a:pt x="463006" y="137831"/>
                  </a:cubicBezTo>
                  <a:cubicBezTo>
                    <a:pt x="463006" y="137831"/>
                    <a:pt x="463006" y="137831"/>
                    <a:pt x="463006" y="137831"/>
                  </a:cubicBezTo>
                  <a:cubicBezTo>
                    <a:pt x="463006" y="137831"/>
                    <a:pt x="463006" y="137831"/>
                    <a:pt x="463006" y="137831"/>
                  </a:cubicBezTo>
                  <a:cubicBezTo>
                    <a:pt x="463006" y="137831"/>
                    <a:pt x="463006" y="137831"/>
                    <a:pt x="463006" y="137831"/>
                  </a:cubicBezTo>
                  <a:cubicBezTo>
                    <a:pt x="463006" y="137831"/>
                    <a:pt x="463006" y="137831"/>
                    <a:pt x="463006" y="137831"/>
                  </a:cubicBezTo>
                  <a:cubicBezTo>
                    <a:pt x="463006" y="137831"/>
                    <a:pt x="463006" y="137831"/>
                    <a:pt x="463006" y="137831"/>
                  </a:cubicBezTo>
                  <a:cubicBezTo>
                    <a:pt x="463006" y="137831"/>
                    <a:pt x="463006" y="137831"/>
                    <a:pt x="463006" y="137831"/>
                  </a:cubicBezTo>
                  <a:cubicBezTo>
                    <a:pt x="463006" y="137831"/>
                    <a:pt x="463006" y="137831"/>
                    <a:pt x="463006" y="137831"/>
                  </a:cubicBezTo>
                  <a:cubicBezTo>
                    <a:pt x="463006" y="137831"/>
                    <a:pt x="463006" y="137831"/>
                    <a:pt x="463006" y="137831"/>
                  </a:cubicBezTo>
                  <a:cubicBezTo>
                    <a:pt x="463006" y="137831"/>
                    <a:pt x="463006" y="137831"/>
                    <a:pt x="463006" y="137831"/>
                  </a:cubicBezTo>
                  <a:cubicBezTo>
                    <a:pt x="463006" y="137831"/>
                    <a:pt x="463006" y="137831"/>
                    <a:pt x="463006" y="137831"/>
                  </a:cubicBezTo>
                  <a:cubicBezTo>
                    <a:pt x="463006" y="137831"/>
                    <a:pt x="463006" y="137831"/>
                    <a:pt x="463006" y="137831"/>
                  </a:cubicBezTo>
                  <a:cubicBezTo>
                    <a:pt x="463006" y="137831"/>
                    <a:pt x="463006" y="137831"/>
                    <a:pt x="463006" y="137831"/>
                  </a:cubicBezTo>
                  <a:cubicBezTo>
                    <a:pt x="463006" y="137831"/>
                    <a:pt x="463006" y="137831"/>
                    <a:pt x="463006" y="137831"/>
                  </a:cubicBezTo>
                  <a:cubicBezTo>
                    <a:pt x="463006" y="137831"/>
                    <a:pt x="463006" y="137831"/>
                    <a:pt x="463006" y="137831"/>
                  </a:cubicBezTo>
                  <a:cubicBezTo>
                    <a:pt x="445610" y="133817"/>
                    <a:pt x="438919" y="111068"/>
                    <a:pt x="438919" y="109730"/>
                  </a:cubicBezTo>
                  <a:cubicBezTo>
                    <a:pt x="437581" y="107053"/>
                    <a:pt x="436242" y="104377"/>
                    <a:pt x="432228" y="103039"/>
                  </a:cubicBezTo>
                  <a:cubicBezTo>
                    <a:pt x="429551" y="103039"/>
                    <a:pt x="425537" y="103039"/>
                    <a:pt x="424199" y="105715"/>
                  </a:cubicBezTo>
                  <a:cubicBezTo>
                    <a:pt x="402788" y="135155"/>
                    <a:pt x="354614" y="136493"/>
                    <a:pt x="354614" y="136493"/>
                  </a:cubicBezTo>
                  <a:lnTo>
                    <a:pt x="354614" y="136493"/>
                  </a:lnTo>
                  <a:cubicBezTo>
                    <a:pt x="354614" y="136493"/>
                    <a:pt x="354614" y="136493"/>
                    <a:pt x="353276" y="136493"/>
                  </a:cubicBezTo>
                  <a:cubicBezTo>
                    <a:pt x="353276" y="136493"/>
                    <a:pt x="353276" y="136493"/>
                    <a:pt x="353276" y="136493"/>
                  </a:cubicBezTo>
                  <a:cubicBezTo>
                    <a:pt x="353276" y="136493"/>
                    <a:pt x="353276" y="136493"/>
                    <a:pt x="353276" y="136493"/>
                  </a:cubicBezTo>
                  <a:cubicBezTo>
                    <a:pt x="353276" y="136493"/>
                    <a:pt x="353276" y="136493"/>
                    <a:pt x="353276" y="136493"/>
                  </a:cubicBezTo>
                  <a:cubicBezTo>
                    <a:pt x="353276" y="136493"/>
                    <a:pt x="353276" y="136493"/>
                    <a:pt x="353276" y="136493"/>
                  </a:cubicBezTo>
                  <a:cubicBezTo>
                    <a:pt x="353276" y="136493"/>
                    <a:pt x="353276" y="136493"/>
                    <a:pt x="353276" y="136493"/>
                  </a:cubicBezTo>
                  <a:cubicBezTo>
                    <a:pt x="353276" y="136493"/>
                    <a:pt x="353276" y="136493"/>
                    <a:pt x="353276" y="136493"/>
                  </a:cubicBezTo>
                  <a:cubicBezTo>
                    <a:pt x="353276" y="136493"/>
                    <a:pt x="353276" y="136493"/>
                    <a:pt x="353276" y="136493"/>
                  </a:cubicBezTo>
                  <a:cubicBezTo>
                    <a:pt x="353276" y="136493"/>
                    <a:pt x="353276" y="136493"/>
                    <a:pt x="353276" y="136493"/>
                  </a:cubicBezTo>
                  <a:cubicBezTo>
                    <a:pt x="353276" y="136493"/>
                    <a:pt x="353276" y="136493"/>
                    <a:pt x="353276" y="136493"/>
                  </a:cubicBezTo>
                  <a:cubicBezTo>
                    <a:pt x="353276" y="136493"/>
                    <a:pt x="353276" y="136493"/>
                    <a:pt x="353276" y="136493"/>
                  </a:cubicBezTo>
                  <a:cubicBezTo>
                    <a:pt x="353276" y="136493"/>
                    <a:pt x="353276" y="136493"/>
                    <a:pt x="353276" y="136493"/>
                  </a:cubicBezTo>
                  <a:cubicBezTo>
                    <a:pt x="353276" y="136493"/>
                    <a:pt x="353276" y="136493"/>
                    <a:pt x="353276" y="136493"/>
                  </a:cubicBezTo>
                  <a:cubicBezTo>
                    <a:pt x="353276" y="136493"/>
                    <a:pt x="353276" y="136493"/>
                    <a:pt x="353276" y="136493"/>
                  </a:cubicBezTo>
                  <a:cubicBezTo>
                    <a:pt x="353276" y="136493"/>
                    <a:pt x="353276" y="136493"/>
                    <a:pt x="353276" y="136493"/>
                  </a:cubicBezTo>
                  <a:cubicBezTo>
                    <a:pt x="353276" y="136493"/>
                    <a:pt x="353276" y="136493"/>
                    <a:pt x="353276" y="136493"/>
                  </a:cubicBezTo>
                  <a:cubicBezTo>
                    <a:pt x="353276" y="136493"/>
                    <a:pt x="353276" y="136493"/>
                    <a:pt x="353276" y="136493"/>
                  </a:cubicBezTo>
                  <a:cubicBezTo>
                    <a:pt x="353276" y="136493"/>
                    <a:pt x="353276" y="136493"/>
                    <a:pt x="353276" y="136493"/>
                  </a:cubicBezTo>
                  <a:cubicBezTo>
                    <a:pt x="353276" y="136493"/>
                    <a:pt x="353276" y="136493"/>
                    <a:pt x="353276" y="136493"/>
                  </a:cubicBezTo>
                  <a:cubicBezTo>
                    <a:pt x="353276" y="136493"/>
                    <a:pt x="353276" y="136493"/>
                    <a:pt x="353276" y="136493"/>
                  </a:cubicBezTo>
                  <a:lnTo>
                    <a:pt x="353276" y="123111"/>
                  </a:lnTo>
                  <a:cubicBezTo>
                    <a:pt x="342571" y="92334"/>
                    <a:pt x="367996" y="66908"/>
                    <a:pt x="400112" y="66908"/>
                  </a:cubicBezTo>
                  <a:moveTo>
                    <a:pt x="464344" y="181991"/>
                  </a:moveTo>
                  <a:lnTo>
                    <a:pt x="464344" y="156566"/>
                  </a:lnTo>
                  <a:cubicBezTo>
                    <a:pt x="469696" y="157904"/>
                    <a:pt x="475049" y="163256"/>
                    <a:pt x="475049" y="168609"/>
                  </a:cubicBezTo>
                  <a:cubicBezTo>
                    <a:pt x="475049" y="176638"/>
                    <a:pt x="471035" y="181991"/>
                    <a:pt x="464344" y="181991"/>
                  </a:cubicBezTo>
                  <a:moveTo>
                    <a:pt x="341233" y="157904"/>
                  </a:moveTo>
                  <a:lnTo>
                    <a:pt x="341233" y="183329"/>
                  </a:lnTo>
                  <a:cubicBezTo>
                    <a:pt x="334542" y="181991"/>
                    <a:pt x="330527" y="176638"/>
                    <a:pt x="330527" y="171285"/>
                  </a:cubicBezTo>
                  <a:cubicBezTo>
                    <a:pt x="330527" y="163256"/>
                    <a:pt x="335880" y="157904"/>
                    <a:pt x="341233" y="157904"/>
                  </a:cubicBezTo>
                  <a:moveTo>
                    <a:pt x="408141" y="223474"/>
                  </a:moveTo>
                  <a:lnTo>
                    <a:pt x="397436" y="223474"/>
                  </a:lnTo>
                  <a:cubicBezTo>
                    <a:pt x="376025" y="223474"/>
                    <a:pt x="357291" y="206078"/>
                    <a:pt x="357291" y="183329"/>
                  </a:cubicBezTo>
                  <a:lnTo>
                    <a:pt x="357291" y="149875"/>
                  </a:lnTo>
                  <a:cubicBezTo>
                    <a:pt x="372010" y="148537"/>
                    <a:pt x="401450" y="143184"/>
                    <a:pt x="422861" y="124450"/>
                  </a:cubicBezTo>
                  <a:cubicBezTo>
                    <a:pt x="426875" y="132479"/>
                    <a:pt x="434904" y="143184"/>
                    <a:pt x="446948" y="148537"/>
                  </a:cubicBezTo>
                  <a:lnTo>
                    <a:pt x="446948" y="183329"/>
                  </a:lnTo>
                  <a:cubicBezTo>
                    <a:pt x="448286" y="206078"/>
                    <a:pt x="429551" y="223474"/>
                    <a:pt x="408141" y="223474"/>
                  </a:cubicBezTo>
                  <a:moveTo>
                    <a:pt x="483078" y="263619"/>
                  </a:moveTo>
                  <a:lnTo>
                    <a:pt x="434904" y="244885"/>
                  </a:lnTo>
                  <a:lnTo>
                    <a:pt x="434904" y="234179"/>
                  </a:lnTo>
                  <a:cubicBezTo>
                    <a:pt x="448286" y="227489"/>
                    <a:pt x="457653" y="214107"/>
                    <a:pt x="461668" y="199387"/>
                  </a:cubicBezTo>
                  <a:cubicBezTo>
                    <a:pt x="477726" y="199387"/>
                    <a:pt x="491107" y="186005"/>
                    <a:pt x="491107" y="169947"/>
                  </a:cubicBezTo>
                  <a:cubicBezTo>
                    <a:pt x="491107" y="160580"/>
                    <a:pt x="485755" y="151213"/>
                    <a:pt x="479064" y="145860"/>
                  </a:cubicBezTo>
                  <a:lnTo>
                    <a:pt x="479064" y="124450"/>
                  </a:lnTo>
                  <a:cubicBezTo>
                    <a:pt x="479064" y="84305"/>
                    <a:pt x="445610" y="50850"/>
                    <a:pt x="405465" y="50850"/>
                  </a:cubicBezTo>
                  <a:lnTo>
                    <a:pt x="400112" y="50850"/>
                  </a:lnTo>
                  <a:cubicBezTo>
                    <a:pt x="393421" y="50850"/>
                    <a:pt x="388068" y="52189"/>
                    <a:pt x="382716" y="53527"/>
                  </a:cubicBezTo>
                  <a:lnTo>
                    <a:pt x="382716" y="8029"/>
                  </a:lnTo>
                  <a:cubicBezTo>
                    <a:pt x="382716" y="4015"/>
                    <a:pt x="378701" y="0"/>
                    <a:pt x="374687" y="0"/>
                  </a:cubicBezTo>
                  <a:lnTo>
                    <a:pt x="350600" y="0"/>
                  </a:lnTo>
                  <a:cubicBezTo>
                    <a:pt x="346585" y="0"/>
                    <a:pt x="342571" y="4015"/>
                    <a:pt x="342571" y="8029"/>
                  </a:cubicBezTo>
                  <a:cubicBezTo>
                    <a:pt x="342571" y="12044"/>
                    <a:pt x="346585" y="16058"/>
                    <a:pt x="350600" y="16058"/>
                  </a:cubicBezTo>
                  <a:lnTo>
                    <a:pt x="366658" y="16058"/>
                  </a:lnTo>
                  <a:lnTo>
                    <a:pt x="366658" y="58879"/>
                  </a:lnTo>
                  <a:cubicBezTo>
                    <a:pt x="345247" y="69585"/>
                    <a:pt x="329189" y="92334"/>
                    <a:pt x="327851" y="117759"/>
                  </a:cubicBezTo>
                  <a:lnTo>
                    <a:pt x="16058" y="117759"/>
                  </a:lnTo>
                  <a:lnTo>
                    <a:pt x="16058" y="16058"/>
                  </a:lnTo>
                  <a:lnTo>
                    <a:pt x="321160" y="16058"/>
                  </a:lnTo>
                  <a:cubicBezTo>
                    <a:pt x="325175" y="16058"/>
                    <a:pt x="329189" y="12044"/>
                    <a:pt x="329189" y="8029"/>
                  </a:cubicBezTo>
                  <a:cubicBezTo>
                    <a:pt x="329189" y="4015"/>
                    <a:pt x="325175" y="0"/>
                    <a:pt x="321160" y="0"/>
                  </a:cubicBezTo>
                  <a:lnTo>
                    <a:pt x="8029" y="0"/>
                  </a:lnTo>
                  <a:cubicBezTo>
                    <a:pt x="4015" y="0"/>
                    <a:pt x="0" y="4015"/>
                    <a:pt x="0" y="8029"/>
                  </a:cubicBezTo>
                  <a:lnTo>
                    <a:pt x="0" y="125788"/>
                  </a:lnTo>
                  <a:cubicBezTo>
                    <a:pt x="0" y="131140"/>
                    <a:pt x="4015" y="133817"/>
                    <a:pt x="8029" y="133817"/>
                  </a:cubicBezTo>
                  <a:lnTo>
                    <a:pt x="326513" y="133817"/>
                  </a:lnTo>
                  <a:lnTo>
                    <a:pt x="326513" y="145860"/>
                  </a:lnTo>
                  <a:cubicBezTo>
                    <a:pt x="325175" y="147198"/>
                    <a:pt x="323836" y="148537"/>
                    <a:pt x="322498" y="148537"/>
                  </a:cubicBezTo>
                  <a:lnTo>
                    <a:pt x="8029" y="148537"/>
                  </a:lnTo>
                  <a:cubicBezTo>
                    <a:pt x="4015" y="148537"/>
                    <a:pt x="0" y="152551"/>
                    <a:pt x="0" y="156566"/>
                  </a:cubicBezTo>
                  <a:lnTo>
                    <a:pt x="0" y="274324"/>
                  </a:lnTo>
                  <a:cubicBezTo>
                    <a:pt x="0" y="278339"/>
                    <a:pt x="4015" y="282353"/>
                    <a:pt x="8029" y="282353"/>
                  </a:cubicBezTo>
                  <a:lnTo>
                    <a:pt x="294397" y="282353"/>
                  </a:lnTo>
                  <a:cubicBezTo>
                    <a:pt x="287706" y="291721"/>
                    <a:pt x="282353" y="305102"/>
                    <a:pt x="282353" y="321160"/>
                  </a:cubicBezTo>
                  <a:lnTo>
                    <a:pt x="282353" y="362644"/>
                  </a:lnTo>
                  <a:cubicBezTo>
                    <a:pt x="282353" y="366658"/>
                    <a:pt x="286368" y="370673"/>
                    <a:pt x="290382" y="370673"/>
                  </a:cubicBezTo>
                  <a:lnTo>
                    <a:pt x="321160" y="370673"/>
                  </a:lnTo>
                  <a:cubicBezTo>
                    <a:pt x="325175" y="370673"/>
                    <a:pt x="329189" y="366658"/>
                    <a:pt x="329189" y="362644"/>
                  </a:cubicBezTo>
                  <a:cubicBezTo>
                    <a:pt x="329189" y="358629"/>
                    <a:pt x="325175" y="354614"/>
                    <a:pt x="321160" y="354614"/>
                  </a:cubicBezTo>
                  <a:lnTo>
                    <a:pt x="298411" y="354614"/>
                  </a:lnTo>
                  <a:lnTo>
                    <a:pt x="298411" y="322498"/>
                  </a:lnTo>
                  <a:cubicBezTo>
                    <a:pt x="298411" y="287706"/>
                    <a:pt x="325175" y="278339"/>
                    <a:pt x="326513" y="278339"/>
                  </a:cubicBezTo>
                  <a:cubicBezTo>
                    <a:pt x="326513" y="278339"/>
                    <a:pt x="326513" y="278339"/>
                    <a:pt x="326513" y="278339"/>
                  </a:cubicBezTo>
                  <a:lnTo>
                    <a:pt x="372010" y="260943"/>
                  </a:lnTo>
                  <a:cubicBezTo>
                    <a:pt x="372010" y="260943"/>
                    <a:pt x="372010" y="260943"/>
                    <a:pt x="372010" y="262281"/>
                  </a:cubicBezTo>
                  <a:lnTo>
                    <a:pt x="396097" y="285030"/>
                  </a:lnTo>
                  <a:cubicBezTo>
                    <a:pt x="397436" y="286368"/>
                    <a:pt x="400112" y="287706"/>
                    <a:pt x="401450" y="287706"/>
                  </a:cubicBezTo>
                  <a:cubicBezTo>
                    <a:pt x="401450" y="287706"/>
                    <a:pt x="401450" y="287706"/>
                    <a:pt x="401450" y="287706"/>
                  </a:cubicBezTo>
                  <a:cubicBezTo>
                    <a:pt x="404126" y="287706"/>
                    <a:pt x="405465" y="286368"/>
                    <a:pt x="406803" y="285030"/>
                  </a:cubicBezTo>
                  <a:lnTo>
                    <a:pt x="429551" y="260943"/>
                  </a:lnTo>
                  <a:lnTo>
                    <a:pt x="475049" y="278339"/>
                  </a:lnTo>
                  <a:cubicBezTo>
                    <a:pt x="475049" y="278339"/>
                    <a:pt x="475049" y="278339"/>
                    <a:pt x="475049" y="278339"/>
                  </a:cubicBezTo>
                  <a:cubicBezTo>
                    <a:pt x="476387" y="278339"/>
                    <a:pt x="503151" y="289044"/>
                    <a:pt x="503151" y="322498"/>
                  </a:cubicBezTo>
                  <a:lnTo>
                    <a:pt x="503151" y="354614"/>
                  </a:lnTo>
                  <a:lnTo>
                    <a:pt x="434904" y="354614"/>
                  </a:lnTo>
                  <a:lnTo>
                    <a:pt x="376025" y="354614"/>
                  </a:lnTo>
                  <a:lnTo>
                    <a:pt x="363981" y="354614"/>
                  </a:lnTo>
                  <a:lnTo>
                    <a:pt x="353276" y="354614"/>
                  </a:lnTo>
                  <a:lnTo>
                    <a:pt x="347923" y="354614"/>
                  </a:lnTo>
                  <a:cubicBezTo>
                    <a:pt x="343909" y="354614"/>
                    <a:pt x="339894" y="358629"/>
                    <a:pt x="339894" y="362644"/>
                  </a:cubicBezTo>
                  <a:cubicBezTo>
                    <a:pt x="339894" y="366658"/>
                    <a:pt x="343909" y="370673"/>
                    <a:pt x="347923" y="370673"/>
                  </a:cubicBezTo>
                  <a:lnTo>
                    <a:pt x="355952" y="370673"/>
                  </a:lnTo>
                  <a:lnTo>
                    <a:pt x="366658" y="370673"/>
                  </a:lnTo>
                  <a:lnTo>
                    <a:pt x="378701" y="370673"/>
                  </a:lnTo>
                  <a:lnTo>
                    <a:pt x="437581" y="370673"/>
                  </a:lnTo>
                  <a:lnTo>
                    <a:pt x="513856" y="370673"/>
                  </a:lnTo>
                  <a:cubicBezTo>
                    <a:pt x="517871" y="370673"/>
                    <a:pt x="521885" y="366658"/>
                    <a:pt x="521885" y="362644"/>
                  </a:cubicBezTo>
                  <a:lnTo>
                    <a:pt x="521885" y="321160"/>
                  </a:lnTo>
                  <a:cubicBezTo>
                    <a:pt x="521885" y="286368"/>
                    <a:pt x="496460" y="267634"/>
                    <a:pt x="483078" y="2636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9024337" y="5429184"/>
              <a:ext cx="73599" cy="70922"/>
            </a:xfrm>
            <a:custGeom>
              <a:avLst/>
              <a:gdLst/>
              <a:ahLst/>
              <a:cxnLst/>
              <a:rect l="l" t="t" r="r" b="b"/>
              <a:pathLst>
                <a:path w="73599" h="70922" extrusionOk="0">
                  <a:moveTo>
                    <a:pt x="49512" y="16058"/>
                  </a:moveTo>
                  <a:cubicBezTo>
                    <a:pt x="53527" y="16058"/>
                    <a:pt x="57541" y="12044"/>
                    <a:pt x="57541" y="8029"/>
                  </a:cubicBezTo>
                  <a:cubicBezTo>
                    <a:pt x="57541" y="4015"/>
                    <a:pt x="53527" y="0"/>
                    <a:pt x="49512" y="0"/>
                  </a:cubicBezTo>
                  <a:lnTo>
                    <a:pt x="8029" y="0"/>
                  </a:lnTo>
                  <a:cubicBezTo>
                    <a:pt x="2676" y="0"/>
                    <a:pt x="0" y="2676"/>
                    <a:pt x="0" y="8029"/>
                  </a:cubicBezTo>
                  <a:lnTo>
                    <a:pt x="0" y="62894"/>
                  </a:lnTo>
                  <a:cubicBezTo>
                    <a:pt x="0" y="66908"/>
                    <a:pt x="4015" y="70923"/>
                    <a:pt x="8029" y="70923"/>
                  </a:cubicBezTo>
                  <a:lnTo>
                    <a:pt x="65570" y="70923"/>
                  </a:lnTo>
                  <a:cubicBezTo>
                    <a:pt x="69585" y="70923"/>
                    <a:pt x="73599" y="66908"/>
                    <a:pt x="73599" y="62894"/>
                  </a:cubicBezTo>
                  <a:lnTo>
                    <a:pt x="73599" y="48174"/>
                  </a:lnTo>
                  <a:cubicBezTo>
                    <a:pt x="73599" y="44160"/>
                    <a:pt x="69585" y="40145"/>
                    <a:pt x="65570" y="40145"/>
                  </a:cubicBezTo>
                  <a:cubicBezTo>
                    <a:pt x="60218" y="38807"/>
                    <a:pt x="57541" y="42821"/>
                    <a:pt x="57541" y="48174"/>
                  </a:cubicBezTo>
                  <a:lnTo>
                    <a:pt x="57541" y="54865"/>
                  </a:lnTo>
                  <a:lnTo>
                    <a:pt x="16058" y="54865"/>
                  </a:lnTo>
                  <a:lnTo>
                    <a:pt x="16058" y="16058"/>
                  </a:lnTo>
                  <a:lnTo>
                    <a:pt x="49512" y="160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9043882" y="5428656"/>
              <a:ext cx="63947" cy="51377"/>
            </a:xfrm>
            <a:custGeom>
              <a:avLst/>
              <a:gdLst/>
              <a:ahLst/>
              <a:cxnLst/>
              <a:rect l="l" t="t" r="r" b="b"/>
              <a:pathLst>
                <a:path w="63947" h="51377" extrusionOk="0">
                  <a:moveTo>
                    <a:pt x="62083" y="1865"/>
                  </a:moveTo>
                  <a:cubicBezTo>
                    <a:pt x="58068" y="-811"/>
                    <a:pt x="52716" y="-811"/>
                    <a:pt x="50039" y="3203"/>
                  </a:cubicBezTo>
                  <a:lnTo>
                    <a:pt x="23276" y="32643"/>
                  </a:lnTo>
                  <a:lnTo>
                    <a:pt x="13909" y="21938"/>
                  </a:lnTo>
                  <a:cubicBezTo>
                    <a:pt x="11232" y="19261"/>
                    <a:pt x="5880" y="19261"/>
                    <a:pt x="3203" y="21938"/>
                  </a:cubicBezTo>
                  <a:cubicBezTo>
                    <a:pt x="-811" y="24614"/>
                    <a:pt x="-811" y="29967"/>
                    <a:pt x="1865" y="33981"/>
                  </a:cubicBezTo>
                  <a:lnTo>
                    <a:pt x="16585" y="48701"/>
                  </a:lnTo>
                  <a:cubicBezTo>
                    <a:pt x="17923" y="50039"/>
                    <a:pt x="20600" y="51377"/>
                    <a:pt x="21938" y="51377"/>
                  </a:cubicBezTo>
                  <a:lnTo>
                    <a:pt x="21938" y="51377"/>
                  </a:lnTo>
                  <a:cubicBezTo>
                    <a:pt x="24614" y="51377"/>
                    <a:pt x="25952" y="50039"/>
                    <a:pt x="27290" y="48701"/>
                  </a:cubicBezTo>
                  <a:lnTo>
                    <a:pt x="60745" y="12571"/>
                  </a:lnTo>
                  <a:cubicBezTo>
                    <a:pt x="64759" y="9894"/>
                    <a:pt x="64759" y="5880"/>
                    <a:pt x="62083" y="186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9024337" y="5577720"/>
              <a:ext cx="73599" cy="70922"/>
            </a:xfrm>
            <a:custGeom>
              <a:avLst/>
              <a:gdLst/>
              <a:ahLst/>
              <a:cxnLst/>
              <a:rect l="l" t="t" r="r" b="b"/>
              <a:pathLst>
                <a:path w="73599" h="70922" extrusionOk="0">
                  <a:moveTo>
                    <a:pt x="65570" y="40145"/>
                  </a:moveTo>
                  <a:cubicBezTo>
                    <a:pt x="61556" y="40145"/>
                    <a:pt x="57541" y="44160"/>
                    <a:pt x="57541" y="48174"/>
                  </a:cubicBezTo>
                  <a:lnTo>
                    <a:pt x="57541" y="54865"/>
                  </a:lnTo>
                  <a:lnTo>
                    <a:pt x="16058" y="54865"/>
                  </a:lnTo>
                  <a:lnTo>
                    <a:pt x="16058" y="16058"/>
                  </a:lnTo>
                  <a:lnTo>
                    <a:pt x="49512" y="16058"/>
                  </a:lnTo>
                  <a:cubicBezTo>
                    <a:pt x="53527" y="16058"/>
                    <a:pt x="57541" y="12044"/>
                    <a:pt x="57541" y="8029"/>
                  </a:cubicBezTo>
                  <a:cubicBezTo>
                    <a:pt x="57541" y="4015"/>
                    <a:pt x="53527" y="0"/>
                    <a:pt x="49512" y="0"/>
                  </a:cubicBezTo>
                  <a:lnTo>
                    <a:pt x="8029" y="0"/>
                  </a:lnTo>
                  <a:cubicBezTo>
                    <a:pt x="4015" y="0"/>
                    <a:pt x="0" y="4015"/>
                    <a:pt x="0" y="8029"/>
                  </a:cubicBezTo>
                  <a:lnTo>
                    <a:pt x="0" y="62894"/>
                  </a:lnTo>
                  <a:cubicBezTo>
                    <a:pt x="0" y="66908"/>
                    <a:pt x="4015" y="70923"/>
                    <a:pt x="8029" y="70923"/>
                  </a:cubicBezTo>
                  <a:lnTo>
                    <a:pt x="65570" y="70923"/>
                  </a:lnTo>
                  <a:cubicBezTo>
                    <a:pt x="69585" y="70923"/>
                    <a:pt x="73599" y="66908"/>
                    <a:pt x="73599" y="62894"/>
                  </a:cubicBezTo>
                  <a:lnTo>
                    <a:pt x="73599" y="48174"/>
                  </a:lnTo>
                  <a:cubicBezTo>
                    <a:pt x="73599" y="44160"/>
                    <a:pt x="69585" y="40145"/>
                    <a:pt x="65570" y="401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9044075" y="5578389"/>
              <a:ext cx="63897" cy="52857"/>
            </a:xfrm>
            <a:custGeom>
              <a:avLst/>
              <a:gdLst/>
              <a:ahLst/>
              <a:cxnLst/>
              <a:rect l="l" t="t" r="r" b="b"/>
              <a:pathLst>
                <a:path w="63897" h="52857" extrusionOk="0">
                  <a:moveTo>
                    <a:pt x="49847" y="2007"/>
                  </a:moveTo>
                  <a:lnTo>
                    <a:pt x="23083" y="31447"/>
                  </a:lnTo>
                  <a:lnTo>
                    <a:pt x="15054" y="22080"/>
                  </a:lnTo>
                  <a:cubicBezTo>
                    <a:pt x="12378" y="18065"/>
                    <a:pt x="7025" y="18065"/>
                    <a:pt x="3011" y="22080"/>
                  </a:cubicBezTo>
                  <a:cubicBezTo>
                    <a:pt x="-1004" y="24756"/>
                    <a:pt x="-1004" y="30109"/>
                    <a:pt x="3011" y="34123"/>
                  </a:cubicBezTo>
                  <a:lnTo>
                    <a:pt x="17731" y="50181"/>
                  </a:lnTo>
                  <a:cubicBezTo>
                    <a:pt x="19069" y="51519"/>
                    <a:pt x="21745" y="52858"/>
                    <a:pt x="23083" y="52858"/>
                  </a:cubicBezTo>
                  <a:lnTo>
                    <a:pt x="23083" y="52858"/>
                  </a:lnTo>
                  <a:cubicBezTo>
                    <a:pt x="25760" y="52858"/>
                    <a:pt x="27098" y="51519"/>
                    <a:pt x="28436" y="50181"/>
                  </a:cubicBezTo>
                  <a:lnTo>
                    <a:pt x="61890" y="14051"/>
                  </a:lnTo>
                  <a:cubicBezTo>
                    <a:pt x="64567" y="11374"/>
                    <a:pt x="64567" y="6022"/>
                    <a:pt x="61890" y="2007"/>
                  </a:cubicBezTo>
                  <a:cubicBezTo>
                    <a:pt x="57876" y="-669"/>
                    <a:pt x="52523" y="-669"/>
                    <a:pt x="49847" y="200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Google Shape;24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7941" y="3017399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17941" y="3626865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17941" y="4334713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17941" y="5642724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21200" y="200475"/>
            <a:ext cx="1207500" cy="728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6249" y="4639525"/>
            <a:ext cx="430801" cy="43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16250" y="3797725"/>
            <a:ext cx="430799" cy="43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51650" y="3026700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"/>
          <p:cNvSpPr txBox="1">
            <a:spLocks noGrp="1"/>
          </p:cNvSpPr>
          <p:nvPr>
            <p:ph type="title"/>
          </p:nvPr>
        </p:nvSpPr>
        <p:spPr>
          <a:xfrm>
            <a:off x="226967" y="-16476"/>
            <a:ext cx="102798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5200" rIns="0" bIns="0" anchor="ctr" anchorCtr="0">
            <a:spAutoFit/>
          </a:bodyPr>
          <a:lstStyle/>
          <a:p>
            <a:pPr marL="10922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3700"/>
              <a:buNone/>
            </a:pPr>
            <a:r>
              <a:rPr lang="ru-RU" sz="2800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Структура управления портфелем </a:t>
            </a:r>
            <a:r>
              <a:rPr lang="ru-RU" sz="2800" b="0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проектов</a:t>
            </a:r>
            <a:endParaRPr sz="2800" b="0">
              <a:solidFill>
                <a:srgbClr val="06205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0922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3700"/>
              <a:buNone/>
            </a:pPr>
            <a:r>
              <a:rPr lang="ru-RU" sz="2800" b="0">
                <a:solidFill>
                  <a:srgbClr val="06205C"/>
                </a:solidFill>
                <a:latin typeface="Montserrat"/>
                <a:ea typeface="Montserrat"/>
                <a:cs typeface="Montserrat"/>
                <a:sym typeface="Montserrat"/>
              </a:rPr>
              <a:t>ИНТЦ «ЮНИТИ ПАРК»</a:t>
            </a:r>
            <a:endParaRPr sz="2800" b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Google Shape;254;p6"/>
          <p:cNvSpPr/>
          <p:nvPr/>
        </p:nvSpPr>
        <p:spPr>
          <a:xfrm>
            <a:off x="527439" y="2740575"/>
            <a:ext cx="2523300" cy="14046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7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Шумакова Е.В.</a:t>
            </a:r>
            <a:r>
              <a:rPr lang="ru-RU" sz="18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заместитель Губернатора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" name="Google Shape;255;p6"/>
          <p:cNvSpPr/>
          <p:nvPr/>
        </p:nvSpPr>
        <p:spPr>
          <a:xfrm>
            <a:off x="3397859" y="2740575"/>
            <a:ext cx="2523300" cy="14046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7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Черняев С.В.</a:t>
            </a:r>
            <a:endParaRPr sz="17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заместитель Губернатора</a:t>
            </a: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6" name="Google Shape;256;p6"/>
          <p:cNvSpPr/>
          <p:nvPr/>
        </p:nvSpPr>
        <p:spPr>
          <a:xfrm>
            <a:off x="6270828" y="2740575"/>
            <a:ext cx="2523300" cy="14046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7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Афанасьев С.А.</a:t>
            </a:r>
            <a:endParaRPr sz="17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заместитель Губернатора – директор департамента экономического развития</a:t>
            </a:r>
            <a:endParaRPr sz="1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7" name="Google Shape;257;p6"/>
          <p:cNvSpPr/>
          <p:nvPr/>
        </p:nvSpPr>
        <p:spPr>
          <a:xfrm>
            <a:off x="9143813" y="2740575"/>
            <a:ext cx="2523300" cy="14046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7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Ислаев А.Ф.</a:t>
            </a:r>
            <a:endParaRPr sz="17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заместитель Губернатора 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8" name="Google Shape;25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39872" y="152433"/>
            <a:ext cx="1640516" cy="989602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6"/>
          <p:cNvSpPr/>
          <p:nvPr/>
        </p:nvSpPr>
        <p:spPr>
          <a:xfrm>
            <a:off x="527450" y="4409075"/>
            <a:ext cx="2523300" cy="2160000"/>
          </a:xfrm>
          <a:prstGeom prst="roundRect">
            <a:avLst>
              <a:gd name="adj" fmla="val 9182"/>
            </a:avLst>
          </a:prstGeom>
          <a:solidFill>
            <a:srgbClr val="CCD2D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999" marR="0" lvl="0" indent="-857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200"/>
              <a:buFont typeface="PT Sans"/>
              <a:buChar char="●"/>
            </a:pPr>
            <a:r>
              <a:rPr lang="ru-RU" sz="12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Создание ЦВБМТ</a:t>
            </a:r>
            <a:endParaRPr sz="1500" b="0" i="0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179999" marR="0" lvl="0" indent="-857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200"/>
              <a:buFont typeface="PT Sans"/>
              <a:buChar char="●"/>
            </a:pPr>
            <a:r>
              <a:rPr lang="ru-RU" sz="12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Создание научного центра в п. Шапша</a:t>
            </a:r>
            <a:endParaRPr sz="1500" b="0" i="0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179999" marR="0" lvl="0" indent="-857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200"/>
              <a:buFont typeface="PT Sans"/>
              <a:buChar char="●"/>
            </a:pPr>
            <a:r>
              <a:rPr lang="ru-RU" sz="12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Развитие инфраструктуры для научных исследований и подготовки кадров</a:t>
            </a:r>
            <a:endParaRPr sz="1500" b="0" i="0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179999" marR="0" lvl="0" indent="-857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200"/>
              <a:buFont typeface="PT Sans"/>
              <a:buChar char="●"/>
            </a:pPr>
            <a:r>
              <a:rPr lang="ru-RU" sz="12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Создание Центра развития талантов</a:t>
            </a:r>
            <a:endParaRPr sz="1500" b="0" i="0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179999" marR="0" lvl="0" indent="-857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200"/>
              <a:buFont typeface="PT Sans"/>
              <a:buChar char="●"/>
            </a:pPr>
            <a:r>
              <a:rPr lang="ru-RU" sz="12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Организация научной деятельности в ИНТЦ</a:t>
            </a:r>
            <a:endParaRPr sz="1500" b="0" i="0" u="none" strike="noStrike" cap="non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60" name="Google Shape;260;p6"/>
          <p:cNvSpPr/>
          <p:nvPr/>
        </p:nvSpPr>
        <p:spPr>
          <a:xfrm>
            <a:off x="3397875" y="4409075"/>
            <a:ext cx="2523300" cy="2160000"/>
          </a:xfrm>
          <a:prstGeom prst="roundRect">
            <a:avLst>
              <a:gd name="adj" fmla="val 9182"/>
            </a:avLst>
          </a:prstGeom>
          <a:solidFill>
            <a:srgbClr val="CCD2D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999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200"/>
              <a:buFont typeface="Arial"/>
              <a:buChar char="●"/>
            </a:pPr>
            <a:r>
              <a:rPr lang="ru-RU" sz="1200" b="0" i="0" u="none" strike="noStrike" cap="none">
                <a:solidFill>
                  <a:srgbClr val="06205C"/>
                </a:solidFill>
                <a:latin typeface="Arial"/>
                <a:ea typeface="Arial"/>
                <a:cs typeface="Arial"/>
                <a:sym typeface="Arial"/>
              </a:rPr>
              <a:t>  Создание Технопарка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9999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200"/>
              <a:buFont typeface="Arial"/>
              <a:buChar char="●"/>
            </a:pPr>
            <a:r>
              <a:rPr lang="ru-RU" sz="1200" b="0" i="0" u="none" strike="noStrike" cap="none">
                <a:solidFill>
                  <a:srgbClr val="06205C"/>
                </a:solidFill>
                <a:latin typeface="Arial"/>
                <a:ea typeface="Arial"/>
                <a:cs typeface="Arial"/>
                <a:sym typeface="Arial"/>
              </a:rPr>
              <a:t>  Создание и развитие туристической инфраструктуры ИНТЦ</a:t>
            </a:r>
            <a:endParaRPr sz="1200" b="0" i="0" u="none" strike="noStrike" cap="none">
              <a:solidFill>
                <a:srgbClr val="0620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6"/>
          <p:cNvSpPr/>
          <p:nvPr/>
        </p:nvSpPr>
        <p:spPr>
          <a:xfrm>
            <a:off x="6270850" y="4409075"/>
            <a:ext cx="2523300" cy="2160000"/>
          </a:xfrm>
          <a:prstGeom prst="roundRect">
            <a:avLst>
              <a:gd name="adj" fmla="val 9182"/>
            </a:avLst>
          </a:prstGeom>
          <a:solidFill>
            <a:srgbClr val="CCD2D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999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200"/>
              <a:buFont typeface="Arial"/>
              <a:buChar char="●"/>
            </a:pPr>
            <a:r>
              <a:rPr lang="ru-RU" sz="1200" b="0" i="0" u="none" strike="noStrike" cap="none">
                <a:solidFill>
                  <a:srgbClr val="06205C"/>
                </a:solidFill>
                <a:latin typeface="Arial"/>
                <a:ea typeface="Arial"/>
                <a:cs typeface="Arial"/>
                <a:sym typeface="Arial"/>
              </a:rPr>
              <a:t> Создание коммерческой инфраструктуры ИНТЦ</a:t>
            </a:r>
            <a:endParaRPr sz="1200" b="0" i="0" u="none" strike="noStrike" cap="none">
              <a:solidFill>
                <a:srgbClr val="0620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6"/>
          <p:cNvSpPr/>
          <p:nvPr/>
        </p:nvSpPr>
        <p:spPr>
          <a:xfrm>
            <a:off x="9143825" y="4409075"/>
            <a:ext cx="2523300" cy="2160000"/>
          </a:xfrm>
          <a:prstGeom prst="roundRect">
            <a:avLst>
              <a:gd name="adj" fmla="val 9182"/>
            </a:avLst>
          </a:prstGeom>
          <a:solidFill>
            <a:srgbClr val="CCD2D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999" marR="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300"/>
              <a:buFont typeface="PT Sans"/>
              <a:buChar char="●"/>
            </a:pPr>
            <a:r>
              <a:rPr lang="ru-RU" sz="13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 Создание объектов инфраструктуры</a:t>
            </a:r>
            <a:endParaRPr sz="1300" b="0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179999" marR="0" lvl="0" indent="-82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205C"/>
              </a:buClr>
              <a:buSzPts val="1300"/>
              <a:buFont typeface="PT Sans"/>
              <a:buChar char="●"/>
            </a:pPr>
            <a:r>
              <a:rPr lang="ru-RU" sz="1300" b="0" i="0" u="none" strike="noStrike" cap="none">
                <a:solidFill>
                  <a:srgbClr val="06205C"/>
                </a:solidFill>
                <a:latin typeface="PT Sans"/>
                <a:ea typeface="PT Sans"/>
                <a:cs typeface="PT Sans"/>
                <a:sym typeface="PT Sans"/>
              </a:rPr>
              <a:t> Развитие жилищной и социальной инфраструктуры ИНТЦ «ЮНИТИ ПАРК»</a:t>
            </a:r>
            <a:endParaRPr sz="1200" b="0" i="0" u="none" strike="noStrike" cap="none">
              <a:solidFill>
                <a:srgbClr val="06205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63" name="Google Shape;263;p6"/>
          <p:cNvSpPr/>
          <p:nvPr/>
        </p:nvSpPr>
        <p:spPr>
          <a:xfrm>
            <a:off x="4509450" y="1319988"/>
            <a:ext cx="3173100" cy="11568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700" b="0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Забозлаев А.Г. </a:t>
            </a:r>
            <a:endParaRPr sz="1700" b="0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первый заместитель Губернатора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Куратор портфеля проектов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64" name="Google Shape;264;p6"/>
          <p:cNvCxnSpPr>
            <a:stCxn id="263" idx="2"/>
            <a:endCxn id="255" idx="0"/>
          </p:cNvCxnSpPr>
          <p:nvPr/>
        </p:nvCxnSpPr>
        <p:spPr>
          <a:xfrm rot="5400000">
            <a:off x="5245950" y="1890438"/>
            <a:ext cx="263700" cy="1436400"/>
          </a:xfrm>
          <a:prstGeom prst="bentConnector3">
            <a:avLst>
              <a:gd name="adj1" fmla="val 50017"/>
            </a:avLst>
          </a:prstGeom>
          <a:noFill/>
          <a:ln w="28575" cap="flat" cmpd="sng">
            <a:solidFill>
              <a:srgbClr val="AEBAD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5" name="Google Shape;265;p6"/>
          <p:cNvCxnSpPr>
            <a:stCxn id="263" idx="2"/>
            <a:endCxn id="256" idx="0"/>
          </p:cNvCxnSpPr>
          <p:nvPr/>
        </p:nvCxnSpPr>
        <p:spPr>
          <a:xfrm rot="-5400000" flipH="1">
            <a:off x="6682350" y="1890438"/>
            <a:ext cx="263700" cy="1436400"/>
          </a:xfrm>
          <a:prstGeom prst="bentConnector3">
            <a:avLst>
              <a:gd name="adj1" fmla="val 50017"/>
            </a:avLst>
          </a:prstGeom>
          <a:noFill/>
          <a:ln w="28575" cap="flat" cmpd="sng">
            <a:solidFill>
              <a:srgbClr val="AEBAD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6" name="Google Shape;266;p6"/>
          <p:cNvCxnSpPr>
            <a:stCxn id="263" idx="2"/>
            <a:endCxn id="254" idx="0"/>
          </p:cNvCxnSpPr>
          <p:nvPr/>
        </p:nvCxnSpPr>
        <p:spPr>
          <a:xfrm rot="5400000">
            <a:off x="3810750" y="455238"/>
            <a:ext cx="263700" cy="4306800"/>
          </a:xfrm>
          <a:prstGeom prst="bentConnector3">
            <a:avLst>
              <a:gd name="adj1" fmla="val 50017"/>
            </a:avLst>
          </a:prstGeom>
          <a:noFill/>
          <a:ln w="28575" cap="flat" cmpd="sng">
            <a:solidFill>
              <a:srgbClr val="AEBAD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7" name="Google Shape;267;p6"/>
          <p:cNvCxnSpPr>
            <a:stCxn id="263" idx="2"/>
            <a:endCxn id="257" idx="0"/>
          </p:cNvCxnSpPr>
          <p:nvPr/>
        </p:nvCxnSpPr>
        <p:spPr>
          <a:xfrm rot="-5400000" flipH="1">
            <a:off x="8118900" y="453888"/>
            <a:ext cx="263700" cy="4309500"/>
          </a:xfrm>
          <a:prstGeom prst="bentConnector3">
            <a:avLst>
              <a:gd name="adj1" fmla="val 50017"/>
            </a:avLst>
          </a:prstGeom>
          <a:noFill/>
          <a:ln w="28575" cap="flat" cmpd="sng">
            <a:solidFill>
              <a:srgbClr val="AEBAD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8" name="Google Shape;268;p6"/>
          <p:cNvCxnSpPr>
            <a:stCxn id="254" idx="2"/>
            <a:endCxn id="259" idx="0"/>
          </p:cNvCxnSpPr>
          <p:nvPr/>
        </p:nvCxnSpPr>
        <p:spPr>
          <a:xfrm>
            <a:off x="1789089" y="4145175"/>
            <a:ext cx="0" cy="264000"/>
          </a:xfrm>
          <a:prstGeom prst="straightConnector1">
            <a:avLst/>
          </a:prstGeom>
          <a:noFill/>
          <a:ln w="28575" cap="flat" cmpd="sng">
            <a:solidFill>
              <a:srgbClr val="AEBAD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9" name="Google Shape;269;p6"/>
          <p:cNvCxnSpPr>
            <a:stCxn id="255" idx="2"/>
            <a:endCxn id="260" idx="0"/>
          </p:cNvCxnSpPr>
          <p:nvPr/>
        </p:nvCxnSpPr>
        <p:spPr>
          <a:xfrm>
            <a:off x="4659509" y="4145175"/>
            <a:ext cx="0" cy="264000"/>
          </a:xfrm>
          <a:prstGeom prst="straightConnector1">
            <a:avLst/>
          </a:prstGeom>
          <a:noFill/>
          <a:ln w="28575" cap="flat" cmpd="sng">
            <a:solidFill>
              <a:srgbClr val="AEBAD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0" name="Google Shape;270;p6"/>
          <p:cNvCxnSpPr>
            <a:stCxn id="256" idx="2"/>
            <a:endCxn id="261" idx="0"/>
          </p:cNvCxnSpPr>
          <p:nvPr/>
        </p:nvCxnSpPr>
        <p:spPr>
          <a:xfrm>
            <a:off x="7532478" y="4145175"/>
            <a:ext cx="0" cy="264000"/>
          </a:xfrm>
          <a:prstGeom prst="straightConnector1">
            <a:avLst/>
          </a:prstGeom>
          <a:noFill/>
          <a:ln w="28575" cap="flat" cmpd="sng">
            <a:solidFill>
              <a:srgbClr val="AEBAD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1" name="Google Shape;271;p6"/>
          <p:cNvCxnSpPr>
            <a:stCxn id="257" idx="2"/>
            <a:endCxn id="262" idx="0"/>
          </p:cNvCxnSpPr>
          <p:nvPr/>
        </p:nvCxnSpPr>
        <p:spPr>
          <a:xfrm>
            <a:off x="10405463" y="4145175"/>
            <a:ext cx="0" cy="264000"/>
          </a:xfrm>
          <a:prstGeom prst="straightConnector1">
            <a:avLst/>
          </a:prstGeom>
          <a:noFill/>
          <a:ln w="28575" cap="flat" cmpd="sng">
            <a:solidFill>
              <a:srgbClr val="AEBAD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0" y="894"/>
            <a:ext cx="12179300" cy="6856213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7"/>
          <p:cNvSpPr/>
          <p:nvPr/>
        </p:nvSpPr>
        <p:spPr>
          <a:xfrm>
            <a:off x="6350" y="795"/>
            <a:ext cx="12179300" cy="6856730"/>
          </a:xfrm>
          <a:custGeom>
            <a:avLst/>
            <a:gdLst/>
            <a:ahLst/>
            <a:cxnLst/>
            <a:rect l="l" t="t" r="r" b="b"/>
            <a:pathLst>
              <a:path w="12179300" h="6856730" extrusionOk="0">
                <a:moveTo>
                  <a:pt x="0" y="6856301"/>
                </a:moveTo>
                <a:lnTo>
                  <a:pt x="0" y="0"/>
                </a:lnTo>
                <a:lnTo>
                  <a:pt x="12179299" y="101"/>
                </a:lnTo>
                <a:lnTo>
                  <a:pt x="12179299" y="6856402"/>
                </a:lnTo>
                <a:lnTo>
                  <a:pt x="0" y="6856301"/>
                </a:lnTo>
                <a:close/>
              </a:path>
            </a:pathLst>
          </a:custGeom>
          <a:solidFill>
            <a:srgbClr val="002060">
              <a:alpha val="5372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334978" y="179904"/>
            <a:ext cx="105156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750" rIns="0" bIns="0" anchor="ctr" anchorCtr="0">
            <a:spAutoFit/>
          </a:bodyPr>
          <a:lstStyle/>
          <a:p>
            <a:pPr marL="104139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3700"/>
              <a:buNone/>
            </a:pPr>
            <a:r>
              <a:rPr lang="ru-RU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Югра — новый Север</a:t>
            </a:r>
            <a:endParaRPr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9" name="Google Shape;27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257" y="1885640"/>
            <a:ext cx="11436945" cy="325586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7"/>
          <p:cNvSpPr txBox="1"/>
          <p:nvPr/>
        </p:nvSpPr>
        <p:spPr>
          <a:xfrm>
            <a:off x="980565" y="2921155"/>
            <a:ext cx="1824760" cy="84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-63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283071"/>
                </a:solidFill>
                <a:latin typeface="Montserrat"/>
                <a:ea typeface="Montserrat"/>
                <a:cs typeface="Montserrat"/>
                <a:sym typeface="Montserrat"/>
              </a:rPr>
              <a:t>Визитка российского Севера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7"/>
          <p:cNvSpPr txBox="1"/>
          <p:nvPr/>
        </p:nvSpPr>
        <p:spPr>
          <a:xfrm>
            <a:off x="4975883" y="2868590"/>
            <a:ext cx="2137038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-63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283071"/>
                </a:solidFill>
                <a:latin typeface="Montserrat"/>
                <a:ea typeface="Montserrat"/>
                <a:cs typeface="Montserrat"/>
                <a:sym typeface="Montserrat"/>
              </a:rPr>
              <a:t>Говорим Югра, подразумеваем ИНТЦ “ЮНИТИ ПАРК”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p7"/>
          <p:cNvSpPr txBox="1"/>
          <p:nvPr/>
        </p:nvSpPr>
        <p:spPr>
          <a:xfrm>
            <a:off x="9176260" y="2937897"/>
            <a:ext cx="2231546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5080" lvl="0" indent="-63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283071"/>
                </a:solidFill>
                <a:latin typeface="Montserrat"/>
                <a:ea typeface="Montserrat"/>
                <a:cs typeface="Montserrat"/>
                <a:sym typeface="Montserrat"/>
              </a:rPr>
              <a:t>Говорим ИНТЦ “ЮНИТИ ПАРК”,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0480" marR="2286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283071"/>
                </a:solidFill>
                <a:latin typeface="Montserrat"/>
                <a:ea typeface="Montserrat"/>
                <a:cs typeface="Montserrat"/>
                <a:sym typeface="Montserrat"/>
              </a:rPr>
              <a:t>подразумеваем Югра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3" name="Google Shape;28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16351" y="251854"/>
            <a:ext cx="993599" cy="4606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" name="Google Shape;284;p7"/>
          <p:cNvGrpSpPr/>
          <p:nvPr/>
        </p:nvGrpSpPr>
        <p:grpSpPr>
          <a:xfrm>
            <a:off x="3771159" y="3090451"/>
            <a:ext cx="4546485" cy="677099"/>
            <a:chOff x="3764809" y="3090450"/>
            <a:chExt cx="4546485" cy="677099"/>
          </a:xfrm>
        </p:grpSpPr>
        <p:pic>
          <p:nvPicPr>
            <p:cNvPr id="285" name="Google Shape;285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27609" y="3090450"/>
              <a:ext cx="483685" cy="677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64809" y="3090450"/>
              <a:ext cx="483686" cy="6770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8"/>
          <p:cNvSpPr txBox="1">
            <a:spLocks noGrp="1"/>
          </p:cNvSpPr>
          <p:nvPr>
            <p:ph type="title"/>
          </p:nvPr>
        </p:nvSpPr>
        <p:spPr>
          <a:xfrm>
            <a:off x="260223" y="394152"/>
            <a:ext cx="113556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SzPts val="3700"/>
              <a:buNone/>
            </a:pPr>
            <a:r>
              <a:rPr lang="ru-RU" sz="3000" b="1">
                <a:solidFill>
                  <a:srgbClr val="001F5F"/>
                </a:solidFill>
                <a:latin typeface="Montserrat"/>
                <a:ea typeface="Montserrat"/>
                <a:cs typeface="Montserrat"/>
                <a:sym typeface="Montserrat"/>
              </a:rPr>
              <a:t>Миссия и принципы</a:t>
            </a:r>
            <a:r>
              <a:rPr lang="ru-RU" sz="3000">
                <a:solidFill>
                  <a:srgbClr val="001F5F"/>
                </a:solidFill>
                <a:latin typeface="Montserrat"/>
                <a:ea typeface="Montserrat"/>
                <a:cs typeface="Montserrat"/>
                <a:sym typeface="Montserrat"/>
              </a:rPr>
              <a:t> ИНТЦ «ЮНИТИ ПАРК»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2" name="Google Shape;29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1934" y="274597"/>
            <a:ext cx="1205294" cy="72706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8"/>
          <p:cNvSpPr txBox="1"/>
          <p:nvPr/>
        </p:nvSpPr>
        <p:spPr>
          <a:xfrm>
            <a:off x="4447106" y="1384048"/>
            <a:ext cx="1739510" cy="320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9"/>
              <a:buFont typeface="Arial"/>
              <a:buNone/>
            </a:pPr>
            <a:r>
              <a:rPr lang="ru-RU" sz="1999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Принципы</a:t>
            </a:r>
            <a:endParaRPr sz="1999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4" name="Google Shape;294;p8"/>
          <p:cNvSpPr/>
          <p:nvPr/>
        </p:nvSpPr>
        <p:spPr>
          <a:xfrm>
            <a:off x="4374098" y="1944786"/>
            <a:ext cx="7364082" cy="727520"/>
          </a:xfrm>
          <a:custGeom>
            <a:avLst/>
            <a:gdLst/>
            <a:ahLst/>
            <a:cxnLst/>
            <a:rect l="l" t="t" r="r" b="b"/>
            <a:pathLst>
              <a:path w="7366000" h="727710" extrusionOk="0">
                <a:moveTo>
                  <a:pt x="7244697" y="727199"/>
                </a:moveTo>
                <a:lnTo>
                  <a:pt x="121202" y="727199"/>
                </a:lnTo>
                <a:lnTo>
                  <a:pt x="74024" y="717675"/>
                </a:lnTo>
                <a:lnTo>
                  <a:pt x="35499" y="691700"/>
                </a:lnTo>
                <a:lnTo>
                  <a:pt x="9524" y="653175"/>
                </a:lnTo>
                <a:lnTo>
                  <a:pt x="0" y="605997"/>
                </a:lnTo>
                <a:lnTo>
                  <a:pt x="0" y="121202"/>
                </a:lnTo>
                <a:lnTo>
                  <a:pt x="9524" y="74024"/>
                </a:lnTo>
                <a:lnTo>
                  <a:pt x="35499" y="35499"/>
                </a:lnTo>
                <a:lnTo>
                  <a:pt x="74024" y="9524"/>
                </a:lnTo>
                <a:lnTo>
                  <a:pt x="121202" y="0"/>
                </a:lnTo>
                <a:lnTo>
                  <a:pt x="7244697" y="0"/>
                </a:lnTo>
                <a:lnTo>
                  <a:pt x="7291079" y="9225"/>
                </a:lnTo>
                <a:lnTo>
                  <a:pt x="7330400" y="35499"/>
                </a:lnTo>
                <a:lnTo>
                  <a:pt x="7356673" y="74820"/>
                </a:lnTo>
                <a:lnTo>
                  <a:pt x="7365899" y="121202"/>
                </a:lnTo>
                <a:lnTo>
                  <a:pt x="7365899" y="605997"/>
                </a:lnTo>
                <a:lnTo>
                  <a:pt x="7356375" y="653175"/>
                </a:lnTo>
                <a:lnTo>
                  <a:pt x="7330400" y="691700"/>
                </a:lnTo>
                <a:lnTo>
                  <a:pt x="7291875" y="717675"/>
                </a:lnTo>
                <a:lnTo>
                  <a:pt x="7244697" y="727199"/>
                </a:lnTo>
                <a:close/>
              </a:path>
            </a:pathLst>
          </a:cu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p8"/>
          <p:cNvSpPr txBox="1"/>
          <p:nvPr/>
        </p:nvSpPr>
        <p:spPr>
          <a:xfrm>
            <a:off x="5112424" y="2132775"/>
            <a:ext cx="65370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Аккумуляция окружного и партнерского ресурса</a:t>
            </a:r>
            <a:endParaRPr sz="1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6" name="Google Shape;29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3659" y="2136065"/>
            <a:ext cx="344484" cy="34445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8"/>
          <p:cNvSpPr/>
          <p:nvPr/>
        </p:nvSpPr>
        <p:spPr>
          <a:xfrm>
            <a:off x="4374098" y="2920420"/>
            <a:ext cx="7364082" cy="727520"/>
          </a:xfrm>
          <a:custGeom>
            <a:avLst/>
            <a:gdLst/>
            <a:ahLst/>
            <a:cxnLst/>
            <a:rect l="l" t="t" r="r" b="b"/>
            <a:pathLst>
              <a:path w="7366000" h="727710" extrusionOk="0">
                <a:moveTo>
                  <a:pt x="7244697" y="727199"/>
                </a:moveTo>
                <a:lnTo>
                  <a:pt x="121202" y="727199"/>
                </a:lnTo>
                <a:lnTo>
                  <a:pt x="74024" y="717675"/>
                </a:lnTo>
                <a:lnTo>
                  <a:pt x="35499" y="691700"/>
                </a:lnTo>
                <a:lnTo>
                  <a:pt x="9524" y="653175"/>
                </a:lnTo>
                <a:lnTo>
                  <a:pt x="0" y="605997"/>
                </a:lnTo>
                <a:lnTo>
                  <a:pt x="0" y="121202"/>
                </a:lnTo>
                <a:lnTo>
                  <a:pt x="9524" y="74024"/>
                </a:lnTo>
                <a:lnTo>
                  <a:pt x="35499" y="35499"/>
                </a:lnTo>
                <a:lnTo>
                  <a:pt x="74024" y="9524"/>
                </a:lnTo>
                <a:lnTo>
                  <a:pt x="121202" y="0"/>
                </a:lnTo>
                <a:lnTo>
                  <a:pt x="7244697" y="0"/>
                </a:lnTo>
                <a:lnTo>
                  <a:pt x="7291079" y="9225"/>
                </a:lnTo>
                <a:lnTo>
                  <a:pt x="7330400" y="35499"/>
                </a:lnTo>
                <a:lnTo>
                  <a:pt x="7356673" y="74820"/>
                </a:lnTo>
                <a:lnTo>
                  <a:pt x="7365899" y="121202"/>
                </a:lnTo>
                <a:lnTo>
                  <a:pt x="7365899" y="605997"/>
                </a:lnTo>
                <a:lnTo>
                  <a:pt x="7356375" y="653175"/>
                </a:lnTo>
                <a:lnTo>
                  <a:pt x="7330400" y="691700"/>
                </a:lnTo>
                <a:lnTo>
                  <a:pt x="7291875" y="717675"/>
                </a:lnTo>
                <a:lnTo>
                  <a:pt x="7244697" y="727199"/>
                </a:lnTo>
                <a:close/>
              </a:path>
            </a:pathLst>
          </a:cu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p8"/>
          <p:cNvSpPr txBox="1"/>
          <p:nvPr/>
        </p:nvSpPr>
        <p:spPr>
          <a:xfrm>
            <a:off x="5112431" y="3098119"/>
            <a:ext cx="5019003" cy="259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Поддержка жизненного цикла технологии</a:t>
            </a:r>
            <a:endParaRPr sz="1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9" name="Google Shape;29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3659" y="3150777"/>
            <a:ext cx="344484" cy="3444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8"/>
          <p:cNvGrpSpPr/>
          <p:nvPr/>
        </p:nvGrpSpPr>
        <p:grpSpPr>
          <a:xfrm>
            <a:off x="4374150" y="3896053"/>
            <a:ext cx="7364082" cy="727520"/>
            <a:chOff x="4373702" y="3896174"/>
            <a:chExt cx="7366000" cy="727710"/>
          </a:xfrm>
        </p:grpSpPr>
        <p:sp>
          <p:nvSpPr>
            <p:cNvPr id="301" name="Google Shape;301;p8"/>
            <p:cNvSpPr/>
            <p:nvPr/>
          </p:nvSpPr>
          <p:spPr>
            <a:xfrm>
              <a:off x="4373702" y="3896174"/>
              <a:ext cx="7366000" cy="727710"/>
            </a:xfrm>
            <a:custGeom>
              <a:avLst/>
              <a:gdLst/>
              <a:ahLst/>
              <a:cxnLst/>
              <a:rect l="l" t="t" r="r" b="b"/>
              <a:pathLst>
                <a:path w="7366000" h="727710" extrusionOk="0">
                  <a:moveTo>
                    <a:pt x="7244697" y="727199"/>
                  </a:moveTo>
                  <a:lnTo>
                    <a:pt x="121202" y="727199"/>
                  </a:lnTo>
                  <a:lnTo>
                    <a:pt x="74025" y="717675"/>
                  </a:lnTo>
                  <a:lnTo>
                    <a:pt x="35499" y="691700"/>
                  </a:lnTo>
                  <a:lnTo>
                    <a:pt x="9524" y="653175"/>
                  </a:lnTo>
                  <a:lnTo>
                    <a:pt x="0" y="605997"/>
                  </a:lnTo>
                  <a:lnTo>
                    <a:pt x="0" y="121202"/>
                  </a:lnTo>
                  <a:lnTo>
                    <a:pt x="9524" y="74024"/>
                  </a:lnTo>
                  <a:lnTo>
                    <a:pt x="35499" y="35499"/>
                  </a:lnTo>
                  <a:lnTo>
                    <a:pt x="74025" y="9524"/>
                  </a:lnTo>
                  <a:lnTo>
                    <a:pt x="121202" y="0"/>
                  </a:lnTo>
                  <a:lnTo>
                    <a:pt x="7244697" y="0"/>
                  </a:lnTo>
                  <a:lnTo>
                    <a:pt x="7291079" y="9225"/>
                  </a:lnTo>
                  <a:lnTo>
                    <a:pt x="7330400" y="35499"/>
                  </a:lnTo>
                  <a:lnTo>
                    <a:pt x="7356674" y="74820"/>
                  </a:lnTo>
                  <a:lnTo>
                    <a:pt x="7365900" y="121202"/>
                  </a:lnTo>
                  <a:lnTo>
                    <a:pt x="7365900" y="605997"/>
                  </a:lnTo>
                  <a:lnTo>
                    <a:pt x="7356375" y="653175"/>
                  </a:lnTo>
                  <a:lnTo>
                    <a:pt x="7330400" y="691700"/>
                  </a:lnTo>
                  <a:lnTo>
                    <a:pt x="7291875" y="717675"/>
                  </a:lnTo>
                  <a:lnTo>
                    <a:pt x="7244697" y="727199"/>
                  </a:lnTo>
                  <a:close/>
                </a:path>
              </a:pathLst>
            </a:custGeom>
            <a:solidFill>
              <a:srgbClr val="001F5F">
                <a:alpha val="745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02" name="Google Shape;302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33327" y="4087503"/>
              <a:ext cx="344574" cy="3445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3" name="Google Shape;303;p8"/>
          <p:cNvGrpSpPr/>
          <p:nvPr/>
        </p:nvGrpSpPr>
        <p:grpSpPr>
          <a:xfrm>
            <a:off x="4374150" y="4871686"/>
            <a:ext cx="7364082" cy="727520"/>
            <a:chOff x="4373702" y="4872062"/>
            <a:chExt cx="7366000" cy="727710"/>
          </a:xfrm>
        </p:grpSpPr>
        <p:sp>
          <p:nvSpPr>
            <p:cNvPr id="304" name="Google Shape;304;p8"/>
            <p:cNvSpPr/>
            <p:nvPr/>
          </p:nvSpPr>
          <p:spPr>
            <a:xfrm>
              <a:off x="4373702" y="4872062"/>
              <a:ext cx="7366000" cy="727710"/>
            </a:xfrm>
            <a:custGeom>
              <a:avLst/>
              <a:gdLst/>
              <a:ahLst/>
              <a:cxnLst/>
              <a:rect l="l" t="t" r="r" b="b"/>
              <a:pathLst>
                <a:path w="7366000" h="727710" extrusionOk="0">
                  <a:moveTo>
                    <a:pt x="7244697" y="727199"/>
                  </a:moveTo>
                  <a:lnTo>
                    <a:pt x="121202" y="727199"/>
                  </a:lnTo>
                  <a:lnTo>
                    <a:pt x="74025" y="717675"/>
                  </a:lnTo>
                  <a:lnTo>
                    <a:pt x="35499" y="691700"/>
                  </a:lnTo>
                  <a:lnTo>
                    <a:pt x="9524" y="653175"/>
                  </a:lnTo>
                  <a:lnTo>
                    <a:pt x="0" y="605997"/>
                  </a:lnTo>
                  <a:lnTo>
                    <a:pt x="0" y="121202"/>
                  </a:lnTo>
                  <a:lnTo>
                    <a:pt x="9524" y="74024"/>
                  </a:lnTo>
                  <a:lnTo>
                    <a:pt x="35499" y="35499"/>
                  </a:lnTo>
                  <a:lnTo>
                    <a:pt x="74025" y="9524"/>
                  </a:lnTo>
                  <a:lnTo>
                    <a:pt x="121202" y="0"/>
                  </a:lnTo>
                  <a:lnTo>
                    <a:pt x="7244697" y="0"/>
                  </a:lnTo>
                  <a:lnTo>
                    <a:pt x="7291079" y="9225"/>
                  </a:lnTo>
                  <a:lnTo>
                    <a:pt x="7330400" y="35499"/>
                  </a:lnTo>
                  <a:lnTo>
                    <a:pt x="7356674" y="74820"/>
                  </a:lnTo>
                  <a:lnTo>
                    <a:pt x="7365900" y="121202"/>
                  </a:lnTo>
                  <a:lnTo>
                    <a:pt x="7365900" y="605997"/>
                  </a:lnTo>
                  <a:lnTo>
                    <a:pt x="7356375" y="653175"/>
                  </a:lnTo>
                  <a:lnTo>
                    <a:pt x="7330400" y="691700"/>
                  </a:lnTo>
                  <a:lnTo>
                    <a:pt x="7291875" y="717675"/>
                  </a:lnTo>
                  <a:lnTo>
                    <a:pt x="7244697" y="727199"/>
                  </a:lnTo>
                  <a:close/>
                </a:path>
              </a:pathLst>
            </a:custGeom>
            <a:solidFill>
              <a:srgbClr val="001F5F">
                <a:alpha val="745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05" name="Google Shape;305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33327" y="5078577"/>
              <a:ext cx="344574" cy="3445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6" name="Google Shape;306;p8"/>
          <p:cNvSpPr/>
          <p:nvPr/>
        </p:nvSpPr>
        <p:spPr>
          <a:xfrm>
            <a:off x="4374098" y="5847320"/>
            <a:ext cx="7364082" cy="727520"/>
          </a:xfrm>
          <a:custGeom>
            <a:avLst/>
            <a:gdLst/>
            <a:ahLst/>
            <a:cxnLst/>
            <a:rect l="l" t="t" r="r" b="b"/>
            <a:pathLst>
              <a:path w="7366000" h="727709" extrusionOk="0">
                <a:moveTo>
                  <a:pt x="7244697" y="727199"/>
                </a:moveTo>
                <a:lnTo>
                  <a:pt x="121202" y="727199"/>
                </a:lnTo>
                <a:lnTo>
                  <a:pt x="74024" y="717675"/>
                </a:lnTo>
                <a:lnTo>
                  <a:pt x="35499" y="691700"/>
                </a:lnTo>
                <a:lnTo>
                  <a:pt x="9524" y="653175"/>
                </a:lnTo>
                <a:lnTo>
                  <a:pt x="0" y="605997"/>
                </a:lnTo>
                <a:lnTo>
                  <a:pt x="0" y="121202"/>
                </a:lnTo>
                <a:lnTo>
                  <a:pt x="9524" y="74024"/>
                </a:lnTo>
                <a:lnTo>
                  <a:pt x="35499" y="35499"/>
                </a:lnTo>
                <a:lnTo>
                  <a:pt x="74024" y="9524"/>
                </a:lnTo>
                <a:lnTo>
                  <a:pt x="121202" y="0"/>
                </a:lnTo>
                <a:lnTo>
                  <a:pt x="7244697" y="0"/>
                </a:lnTo>
                <a:lnTo>
                  <a:pt x="7291079" y="9225"/>
                </a:lnTo>
                <a:lnTo>
                  <a:pt x="7330400" y="35499"/>
                </a:lnTo>
                <a:lnTo>
                  <a:pt x="7356673" y="74820"/>
                </a:lnTo>
                <a:lnTo>
                  <a:pt x="7365899" y="121202"/>
                </a:lnTo>
                <a:lnTo>
                  <a:pt x="7365899" y="605997"/>
                </a:lnTo>
                <a:lnTo>
                  <a:pt x="7356375" y="653175"/>
                </a:lnTo>
                <a:lnTo>
                  <a:pt x="7330400" y="691700"/>
                </a:lnTo>
                <a:lnTo>
                  <a:pt x="7291875" y="717675"/>
                </a:lnTo>
                <a:lnTo>
                  <a:pt x="7244697" y="727199"/>
                </a:lnTo>
                <a:close/>
              </a:path>
            </a:pathLst>
          </a:custGeom>
          <a:solidFill>
            <a:srgbClr val="001F5F">
              <a:alpha val="745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7" name="Google Shape;307;p8"/>
          <p:cNvSpPr txBox="1"/>
          <p:nvPr/>
        </p:nvSpPr>
        <p:spPr>
          <a:xfrm>
            <a:off x="5112430" y="4114943"/>
            <a:ext cx="5959224" cy="2223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Формирование продуктовой культуры</a:t>
            </a:r>
            <a:endParaRPr sz="1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696" marR="67290" lvl="0" indent="0" algn="l" rtl="0">
              <a:lnSpc>
                <a:spcPct val="10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Развитие высокотехнологичного "человеческого" капитала</a:t>
            </a:r>
            <a:endParaRPr sz="1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2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69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Зеркальность научно-технологических процессов</a:t>
            </a:r>
            <a:endParaRPr sz="1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8" name="Google Shape;30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3659" y="6038600"/>
            <a:ext cx="344484" cy="3444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9" name="Google Shape;309;p8"/>
          <p:cNvGrpSpPr/>
          <p:nvPr/>
        </p:nvGrpSpPr>
        <p:grpSpPr>
          <a:xfrm>
            <a:off x="451471" y="1368812"/>
            <a:ext cx="3482703" cy="5205644"/>
            <a:chOff x="450000" y="1368275"/>
            <a:chExt cx="3483610" cy="5207000"/>
          </a:xfrm>
        </p:grpSpPr>
        <p:pic>
          <p:nvPicPr>
            <p:cNvPr id="310" name="Google Shape;310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0000" y="1368275"/>
              <a:ext cx="3483599" cy="520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p8"/>
            <p:cNvSpPr/>
            <p:nvPr/>
          </p:nvSpPr>
          <p:spPr>
            <a:xfrm>
              <a:off x="450000" y="1368275"/>
              <a:ext cx="3483610" cy="5207000"/>
            </a:xfrm>
            <a:custGeom>
              <a:avLst/>
              <a:gdLst/>
              <a:ahLst/>
              <a:cxnLst/>
              <a:rect l="l" t="t" r="r" b="b"/>
              <a:pathLst>
                <a:path w="3483610" h="5207000" extrusionOk="0">
                  <a:moveTo>
                    <a:pt x="3280645" y="5206799"/>
                  </a:moveTo>
                  <a:lnTo>
                    <a:pt x="202954" y="5206799"/>
                  </a:lnTo>
                  <a:lnTo>
                    <a:pt x="156418" y="5201439"/>
                  </a:lnTo>
                  <a:lnTo>
                    <a:pt x="113700" y="5186171"/>
                  </a:lnTo>
                  <a:lnTo>
                    <a:pt x="76016" y="5162213"/>
                  </a:lnTo>
                  <a:lnTo>
                    <a:pt x="44586" y="5130783"/>
                  </a:lnTo>
                  <a:lnTo>
                    <a:pt x="20628" y="5093099"/>
                  </a:lnTo>
                  <a:lnTo>
                    <a:pt x="5360" y="5050380"/>
                  </a:lnTo>
                  <a:lnTo>
                    <a:pt x="0" y="5003845"/>
                  </a:lnTo>
                  <a:lnTo>
                    <a:pt x="0" y="202954"/>
                  </a:lnTo>
                  <a:lnTo>
                    <a:pt x="5360" y="156418"/>
                  </a:lnTo>
                  <a:lnTo>
                    <a:pt x="20628" y="113700"/>
                  </a:lnTo>
                  <a:lnTo>
                    <a:pt x="44586" y="76016"/>
                  </a:lnTo>
                  <a:lnTo>
                    <a:pt x="76016" y="44586"/>
                  </a:lnTo>
                  <a:lnTo>
                    <a:pt x="113700" y="20628"/>
                  </a:lnTo>
                  <a:lnTo>
                    <a:pt x="156418" y="5360"/>
                  </a:lnTo>
                  <a:lnTo>
                    <a:pt x="202954" y="0"/>
                  </a:lnTo>
                  <a:lnTo>
                    <a:pt x="3280645" y="0"/>
                  </a:lnTo>
                  <a:lnTo>
                    <a:pt x="3320424" y="3935"/>
                  </a:lnTo>
                  <a:lnTo>
                    <a:pt x="3358312" y="15448"/>
                  </a:lnTo>
                  <a:lnTo>
                    <a:pt x="3393244" y="34098"/>
                  </a:lnTo>
                  <a:lnTo>
                    <a:pt x="3424155" y="59443"/>
                  </a:lnTo>
                  <a:lnTo>
                    <a:pt x="3449501" y="90355"/>
                  </a:lnTo>
                  <a:lnTo>
                    <a:pt x="3468150" y="125287"/>
                  </a:lnTo>
                  <a:lnTo>
                    <a:pt x="3479664" y="163175"/>
                  </a:lnTo>
                  <a:lnTo>
                    <a:pt x="3483599" y="202954"/>
                  </a:lnTo>
                  <a:lnTo>
                    <a:pt x="3483599" y="5003845"/>
                  </a:lnTo>
                  <a:lnTo>
                    <a:pt x="3478239" y="5050380"/>
                  </a:lnTo>
                  <a:lnTo>
                    <a:pt x="3462971" y="5093099"/>
                  </a:lnTo>
                  <a:lnTo>
                    <a:pt x="3439013" y="5130783"/>
                  </a:lnTo>
                  <a:lnTo>
                    <a:pt x="3407583" y="5162213"/>
                  </a:lnTo>
                  <a:lnTo>
                    <a:pt x="3369899" y="5186171"/>
                  </a:lnTo>
                  <a:lnTo>
                    <a:pt x="3327180" y="5201439"/>
                  </a:lnTo>
                  <a:lnTo>
                    <a:pt x="3280645" y="5206799"/>
                  </a:lnTo>
                  <a:close/>
                </a:path>
              </a:pathLst>
            </a:custGeom>
            <a:solidFill>
              <a:srgbClr val="002060">
                <a:alpha val="7098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12" name="Google Shape;312;p8"/>
          <p:cNvSpPr txBox="1"/>
          <p:nvPr/>
        </p:nvSpPr>
        <p:spPr>
          <a:xfrm>
            <a:off x="616329" y="2766111"/>
            <a:ext cx="3052920" cy="2735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96" marR="5078" lvl="0" indent="-1270" algn="ctr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lang="ru-RU" sz="2199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Миссия </a:t>
            </a:r>
            <a:endParaRPr sz="2199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696" marR="5078" lvl="0" indent="-1270" algn="ctr" rtl="0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endParaRPr sz="2199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696" marR="5078" lvl="0" indent="-1270" algn="ctr" rtl="0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lang="ru-RU" sz="2199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трансформация северных территорий в эпицентр ответов на большие вызовы</a:t>
            </a:r>
            <a:endParaRPr sz="2199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3"/>
            <a:ext cx="12188952" cy="6854952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9"/>
          <p:cNvSpPr/>
          <p:nvPr/>
        </p:nvSpPr>
        <p:spPr>
          <a:xfrm>
            <a:off x="8890" y="1270"/>
            <a:ext cx="12183110" cy="6855459"/>
          </a:xfrm>
          <a:custGeom>
            <a:avLst/>
            <a:gdLst/>
            <a:ahLst/>
            <a:cxnLst/>
            <a:rect l="l" t="t" r="r" b="b"/>
            <a:pathLst>
              <a:path w="12183110" h="6855459" extrusionOk="0">
                <a:moveTo>
                  <a:pt x="12182856" y="0"/>
                </a:moveTo>
                <a:lnTo>
                  <a:pt x="0" y="0"/>
                </a:lnTo>
                <a:lnTo>
                  <a:pt x="0" y="6854952"/>
                </a:lnTo>
                <a:lnTo>
                  <a:pt x="12182856" y="6854952"/>
                </a:lnTo>
                <a:lnTo>
                  <a:pt x="12182856" y="0"/>
                </a:lnTo>
                <a:close/>
              </a:path>
            </a:pathLst>
          </a:custGeom>
          <a:solidFill>
            <a:srgbClr val="001F5F">
              <a:alpha val="5411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9"/>
          <p:cNvSpPr/>
          <p:nvPr/>
        </p:nvSpPr>
        <p:spPr>
          <a:xfrm>
            <a:off x="258299" y="2324100"/>
            <a:ext cx="3454164" cy="3238500"/>
          </a:xfrm>
          <a:custGeom>
            <a:avLst/>
            <a:gdLst/>
            <a:ahLst/>
            <a:cxnLst/>
            <a:rect l="l" t="t" r="r" b="b"/>
            <a:pathLst>
              <a:path w="3238500" h="3238500" extrusionOk="0">
                <a:moveTo>
                  <a:pt x="1619250" y="0"/>
                </a:moveTo>
                <a:lnTo>
                  <a:pt x="1570642" y="715"/>
                </a:lnTo>
                <a:lnTo>
                  <a:pt x="1522390" y="2848"/>
                </a:lnTo>
                <a:lnTo>
                  <a:pt x="1474514" y="6380"/>
                </a:lnTo>
                <a:lnTo>
                  <a:pt x="1427034" y="11289"/>
                </a:lnTo>
                <a:lnTo>
                  <a:pt x="1379969" y="17555"/>
                </a:lnTo>
                <a:lnTo>
                  <a:pt x="1333341" y="25160"/>
                </a:lnTo>
                <a:lnTo>
                  <a:pt x="1287169" y="34082"/>
                </a:lnTo>
                <a:lnTo>
                  <a:pt x="1241473" y="44301"/>
                </a:lnTo>
                <a:lnTo>
                  <a:pt x="1196274" y="55798"/>
                </a:lnTo>
                <a:lnTo>
                  <a:pt x="1151590" y="68553"/>
                </a:lnTo>
                <a:lnTo>
                  <a:pt x="1107443" y="82545"/>
                </a:lnTo>
                <a:lnTo>
                  <a:pt x="1063852" y="97755"/>
                </a:lnTo>
                <a:lnTo>
                  <a:pt x="1020837" y="114162"/>
                </a:lnTo>
                <a:lnTo>
                  <a:pt x="978418" y="131747"/>
                </a:lnTo>
                <a:lnTo>
                  <a:pt x="936616" y="150489"/>
                </a:lnTo>
                <a:lnTo>
                  <a:pt x="895451" y="170368"/>
                </a:lnTo>
                <a:lnTo>
                  <a:pt x="854941" y="191365"/>
                </a:lnTo>
                <a:lnTo>
                  <a:pt x="815109" y="213459"/>
                </a:lnTo>
                <a:lnTo>
                  <a:pt x="775972" y="236630"/>
                </a:lnTo>
                <a:lnTo>
                  <a:pt x="737553" y="260859"/>
                </a:lnTo>
                <a:lnTo>
                  <a:pt x="699870" y="286124"/>
                </a:lnTo>
                <a:lnTo>
                  <a:pt x="662943" y="312407"/>
                </a:lnTo>
                <a:lnTo>
                  <a:pt x="626793" y="339687"/>
                </a:lnTo>
                <a:lnTo>
                  <a:pt x="591440" y="367944"/>
                </a:lnTo>
                <a:lnTo>
                  <a:pt x="556904" y="397158"/>
                </a:lnTo>
                <a:lnTo>
                  <a:pt x="523205" y="427309"/>
                </a:lnTo>
                <a:lnTo>
                  <a:pt x="490362" y="458378"/>
                </a:lnTo>
                <a:lnTo>
                  <a:pt x="458396" y="490343"/>
                </a:lnTo>
                <a:lnTo>
                  <a:pt x="427327" y="523185"/>
                </a:lnTo>
                <a:lnTo>
                  <a:pt x="397176" y="556884"/>
                </a:lnTo>
                <a:lnTo>
                  <a:pt x="367961" y="591419"/>
                </a:lnTo>
                <a:lnTo>
                  <a:pt x="339703" y="626772"/>
                </a:lnTo>
                <a:lnTo>
                  <a:pt x="312422" y="662921"/>
                </a:lnTo>
                <a:lnTo>
                  <a:pt x="286138" y="699847"/>
                </a:lnTo>
                <a:lnTo>
                  <a:pt x="260872" y="737530"/>
                </a:lnTo>
                <a:lnTo>
                  <a:pt x="236642" y="775950"/>
                </a:lnTo>
                <a:lnTo>
                  <a:pt x="213470" y="815086"/>
                </a:lnTo>
                <a:lnTo>
                  <a:pt x="191375" y="854919"/>
                </a:lnTo>
                <a:lnTo>
                  <a:pt x="170378" y="895428"/>
                </a:lnTo>
                <a:lnTo>
                  <a:pt x="150497" y="936594"/>
                </a:lnTo>
                <a:lnTo>
                  <a:pt x="131754" y="978397"/>
                </a:lnTo>
                <a:lnTo>
                  <a:pt x="114169" y="1020816"/>
                </a:lnTo>
                <a:lnTo>
                  <a:pt x="97761" y="1063831"/>
                </a:lnTo>
                <a:lnTo>
                  <a:pt x="82550" y="1107423"/>
                </a:lnTo>
                <a:lnTo>
                  <a:pt x="68557" y="1151572"/>
                </a:lnTo>
                <a:lnTo>
                  <a:pt x="55802" y="1196256"/>
                </a:lnTo>
                <a:lnTo>
                  <a:pt x="44304" y="1241457"/>
                </a:lnTo>
                <a:lnTo>
                  <a:pt x="34084" y="1287155"/>
                </a:lnTo>
                <a:lnTo>
                  <a:pt x="25161" y="1333328"/>
                </a:lnTo>
                <a:lnTo>
                  <a:pt x="17556" y="1379958"/>
                </a:lnTo>
                <a:lnTo>
                  <a:pt x="11289" y="1427024"/>
                </a:lnTo>
                <a:lnTo>
                  <a:pt x="6380" y="1474506"/>
                </a:lnTo>
                <a:lnTo>
                  <a:pt x="2849" y="1522385"/>
                </a:lnTo>
                <a:lnTo>
                  <a:pt x="715" y="1570639"/>
                </a:lnTo>
                <a:lnTo>
                  <a:pt x="0" y="1619250"/>
                </a:lnTo>
                <a:lnTo>
                  <a:pt x="715" y="1667860"/>
                </a:lnTo>
                <a:lnTo>
                  <a:pt x="2849" y="1716114"/>
                </a:lnTo>
                <a:lnTo>
                  <a:pt x="6380" y="1763993"/>
                </a:lnTo>
                <a:lnTo>
                  <a:pt x="11289" y="1811475"/>
                </a:lnTo>
                <a:lnTo>
                  <a:pt x="17556" y="1858541"/>
                </a:lnTo>
                <a:lnTo>
                  <a:pt x="25161" y="1905171"/>
                </a:lnTo>
                <a:lnTo>
                  <a:pt x="34084" y="1951344"/>
                </a:lnTo>
                <a:lnTo>
                  <a:pt x="44304" y="1997042"/>
                </a:lnTo>
                <a:lnTo>
                  <a:pt x="55802" y="2042243"/>
                </a:lnTo>
                <a:lnTo>
                  <a:pt x="68557" y="2086927"/>
                </a:lnTo>
                <a:lnTo>
                  <a:pt x="82550" y="2131076"/>
                </a:lnTo>
                <a:lnTo>
                  <a:pt x="97761" y="2174668"/>
                </a:lnTo>
                <a:lnTo>
                  <a:pt x="114169" y="2217683"/>
                </a:lnTo>
                <a:lnTo>
                  <a:pt x="131754" y="2260102"/>
                </a:lnTo>
                <a:lnTo>
                  <a:pt x="150497" y="2301905"/>
                </a:lnTo>
                <a:lnTo>
                  <a:pt x="170378" y="2343071"/>
                </a:lnTo>
                <a:lnTo>
                  <a:pt x="191375" y="2383580"/>
                </a:lnTo>
                <a:lnTo>
                  <a:pt x="213470" y="2423413"/>
                </a:lnTo>
                <a:lnTo>
                  <a:pt x="236642" y="2462549"/>
                </a:lnTo>
                <a:lnTo>
                  <a:pt x="260872" y="2500969"/>
                </a:lnTo>
                <a:lnTo>
                  <a:pt x="286138" y="2538652"/>
                </a:lnTo>
                <a:lnTo>
                  <a:pt x="312422" y="2575578"/>
                </a:lnTo>
                <a:lnTo>
                  <a:pt x="339703" y="2611727"/>
                </a:lnTo>
                <a:lnTo>
                  <a:pt x="367961" y="2647080"/>
                </a:lnTo>
                <a:lnTo>
                  <a:pt x="397176" y="2681615"/>
                </a:lnTo>
                <a:lnTo>
                  <a:pt x="427327" y="2715314"/>
                </a:lnTo>
                <a:lnTo>
                  <a:pt x="458396" y="2748156"/>
                </a:lnTo>
                <a:lnTo>
                  <a:pt x="490362" y="2780121"/>
                </a:lnTo>
                <a:lnTo>
                  <a:pt x="523205" y="2811190"/>
                </a:lnTo>
                <a:lnTo>
                  <a:pt x="556904" y="2841341"/>
                </a:lnTo>
                <a:lnTo>
                  <a:pt x="591440" y="2870555"/>
                </a:lnTo>
                <a:lnTo>
                  <a:pt x="626793" y="2898812"/>
                </a:lnTo>
                <a:lnTo>
                  <a:pt x="662943" y="2926092"/>
                </a:lnTo>
                <a:lnTo>
                  <a:pt x="699870" y="2952375"/>
                </a:lnTo>
                <a:lnTo>
                  <a:pt x="737553" y="2977640"/>
                </a:lnTo>
                <a:lnTo>
                  <a:pt x="775972" y="3001869"/>
                </a:lnTo>
                <a:lnTo>
                  <a:pt x="815109" y="3025040"/>
                </a:lnTo>
                <a:lnTo>
                  <a:pt x="854941" y="3047134"/>
                </a:lnTo>
                <a:lnTo>
                  <a:pt x="895451" y="3068131"/>
                </a:lnTo>
                <a:lnTo>
                  <a:pt x="936616" y="3088010"/>
                </a:lnTo>
                <a:lnTo>
                  <a:pt x="978418" y="3106752"/>
                </a:lnTo>
                <a:lnTo>
                  <a:pt x="1020837" y="3124337"/>
                </a:lnTo>
                <a:lnTo>
                  <a:pt x="1063852" y="3140744"/>
                </a:lnTo>
                <a:lnTo>
                  <a:pt x="1107443" y="3155954"/>
                </a:lnTo>
                <a:lnTo>
                  <a:pt x="1151590" y="3169946"/>
                </a:lnTo>
                <a:lnTo>
                  <a:pt x="1196274" y="3182701"/>
                </a:lnTo>
                <a:lnTo>
                  <a:pt x="1241473" y="3194198"/>
                </a:lnTo>
                <a:lnTo>
                  <a:pt x="1287169" y="3204417"/>
                </a:lnTo>
                <a:lnTo>
                  <a:pt x="1333341" y="3213339"/>
                </a:lnTo>
                <a:lnTo>
                  <a:pt x="1379969" y="3220944"/>
                </a:lnTo>
                <a:lnTo>
                  <a:pt x="1427034" y="3227210"/>
                </a:lnTo>
                <a:lnTo>
                  <a:pt x="1474514" y="3232119"/>
                </a:lnTo>
                <a:lnTo>
                  <a:pt x="1522390" y="3235651"/>
                </a:lnTo>
                <a:lnTo>
                  <a:pt x="1570642" y="3237784"/>
                </a:lnTo>
                <a:lnTo>
                  <a:pt x="1619250" y="3238500"/>
                </a:lnTo>
                <a:lnTo>
                  <a:pt x="1667860" y="3237784"/>
                </a:lnTo>
                <a:lnTo>
                  <a:pt x="1716114" y="3235651"/>
                </a:lnTo>
                <a:lnTo>
                  <a:pt x="1763993" y="3232119"/>
                </a:lnTo>
                <a:lnTo>
                  <a:pt x="1811475" y="3227210"/>
                </a:lnTo>
                <a:lnTo>
                  <a:pt x="1858541" y="3220944"/>
                </a:lnTo>
                <a:lnTo>
                  <a:pt x="1905171" y="3213339"/>
                </a:lnTo>
                <a:lnTo>
                  <a:pt x="1951344" y="3204417"/>
                </a:lnTo>
                <a:lnTo>
                  <a:pt x="1997042" y="3194198"/>
                </a:lnTo>
                <a:lnTo>
                  <a:pt x="2042243" y="3182701"/>
                </a:lnTo>
                <a:lnTo>
                  <a:pt x="2086927" y="3169946"/>
                </a:lnTo>
                <a:lnTo>
                  <a:pt x="2131076" y="3155954"/>
                </a:lnTo>
                <a:lnTo>
                  <a:pt x="2174668" y="3140744"/>
                </a:lnTo>
                <a:lnTo>
                  <a:pt x="2217683" y="3124337"/>
                </a:lnTo>
                <a:lnTo>
                  <a:pt x="2260102" y="3106752"/>
                </a:lnTo>
                <a:lnTo>
                  <a:pt x="2301905" y="3088010"/>
                </a:lnTo>
                <a:lnTo>
                  <a:pt x="2343071" y="3068131"/>
                </a:lnTo>
                <a:lnTo>
                  <a:pt x="2383580" y="3047134"/>
                </a:lnTo>
                <a:lnTo>
                  <a:pt x="2423413" y="3025040"/>
                </a:lnTo>
                <a:lnTo>
                  <a:pt x="2462549" y="3001869"/>
                </a:lnTo>
                <a:lnTo>
                  <a:pt x="2500969" y="2977640"/>
                </a:lnTo>
                <a:lnTo>
                  <a:pt x="2538652" y="2952375"/>
                </a:lnTo>
                <a:lnTo>
                  <a:pt x="2575578" y="2926092"/>
                </a:lnTo>
                <a:lnTo>
                  <a:pt x="2611727" y="2898812"/>
                </a:lnTo>
                <a:lnTo>
                  <a:pt x="2647080" y="2870555"/>
                </a:lnTo>
                <a:lnTo>
                  <a:pt x="2681615" y="2841341"/>
                </a:lnTo>
                <a:lnTo>
                  <a:pt x="2715314" y="2811190"/>
                </a:lnTo>
                <a:lnTo>
                  <a:pt x="2748156" y="2780121"/>
                </a:lnTo>
                <a:lnTo>
                  <a:pt x="2780121" y="2748156"/>
                </a:lnTo>
                <a:lnTo>
                  <a:pt x="2811190" y="2715314"/>
                </a:lnTo>
                <a:lnTo>
                  <a:pt x="2841341" y="2681615"/>
                </a:lnTo>
                <a:lnTo>
                  <a:pt x="2870555" y="2647080"/>
                </a:lnTo>
                <a:lnTo>
                  <a:pt x="2898812" y="2611727"/>
                </a:lnTo>
                <a:lnTo>
                  <a:pt x="2926092" y="2575578"/>
                </a:lnTo>
                <a:lnTo>
                  <a:pt x="2952375" y="2538652"/>
                </a:lnTo>
                <a:lnTo>
                  <a:pt x="2977640" y="2500969"/>
                </a:lnTo>
                <a:lnTo>
                  <a:pt x="3001869" y="2462549"/>
                </a:lnTo>
                <a:lnTo>
                  <a:pt x="3025040" y="2423413"/>
                </a:lnTo>
                <a:lnTo>
                  <a:pt x="3047134" y="2383580"/>
                </a:lnTo>
                <a:lnTo>
                  <a:pt x="3068131" y="2343071"/>
                </a:lnTo>
                <a:lnTo>
                  <a:pt x="3088010" y="2301905"/>
                </a:lnTo>
                <a:lnTo>
                  <a:pt x="3106752" y="2260102"/>
                </a:lnTo>
                <a:lnTo>
                  <a:pt x="3124337" y="2217683"/>
                </a:lnTo>
                <a:lnTo>
                  <a:pt x="3140744" y="2174668"/>
                </a:lnTo>
                <a:lnTo>
                  <a:pt x="3155954" y="2131076"/>
                </a:lnTo>
                <a:lnTo>
                  <a:pt x="3169946" y="2086927"/>
                </a:lnTo>
                <a:lnTo>
                  <a:pt x="3182701" y="2042243"/>
                </a:lnTo>
                <a:lnTo>
                  <a:pt x="3194198" y="1997042"/>
                </a:lnTo>
                <a:lnTo>
                  <a:pt x="3204417" y="1951344"/>
                </a:lnTo>
                <a:lnTo>
                  <a:pt x="3213339" y="1905171"/>
                </a:lnTo>
                <a:lnTo>
                  <a:pt x="3220944" y="1858541"/>
                </a:lnTo>
                <a:lnTo>
                  <a:pt x="3227210" y="1811475"/>
                </a:lnTo>
                <a:lnTo>
                  <a:pt x="3232119" y="1763993"/>
                </a:lnTo>
                <a:lnTo>
                  <a:pt x="3235651" y="1716114"/>
                </a:lnTo>
                <a:lnTo>
                  <a:pt x="3237784" y="1667860"/>
                </a:lnTo>
                <a:lnTo>
                  <a:pt x="3238500" y="1619250"/>
                </a:lnTo>
                <a:lnTo>
                  <a:pt x="3237784" y="1570639"/>
                </a:lnTo>
                <a:lnTo>
                  <a:pt x="3235651" y="1522385"/>
                </a:lnTo>
                <a:lnTo>
                  <a:pt x="3232119" y="1474506"/>
                </a:lnTo>
                <a:lnTo>
                  <a:pt x="3227210" y="1427024"/>
                </a:lnTo>
                <a:lnTo>
                  <a:pt x="3220944" y="1379958"/>
                </a:lnTo>
                <a:lnTo>
                  <a:pt x="3213339" y="1333328"/>
                </a:lnTo>
                <a:lnTo>
                  <a:pt x="3204417" y="1287155"/>
                </a:lnTo>
                <a:lnTo>
                  <a:pt x="3194198" y="1241457"/>
                </a:lnTo>
                <a:lnTo>
                  <a:pt x="3182701" y="1196256"/>
                </a:lnTo>
                <a:lnTo>
                  <a:pt x="3169946" y="1151572"/>
                </a:lnTo>
                <a:lnTo>
                  <a:pt x="3155954" y="1107423"/>
                </a:lnTo>
                <a:lnTo>
                  <a:pt x="3140744" y="1063831"/>
                </a:lnTo>
                <a:lnTo>
                  <a:pt x="3124337" y="1020816"/>
                </a:lnTo>
                <a:lnTo>
                  <a:pt x="3106752" y="978397"/>
                </a:lnTo>
                <a:lnTo>
                  <a:pt x="3088010" y="936594"/>
                </a:lnTo>
                <a:lnTo>
                  <a:pt x="3068131" y="895428"/>
                </a:lnTo>
                <a:lnTo>
                  <a:pt x="3047134" y="854919"/>
                </a:lnTo>
                <a:lnTo>
                  <a:pt x="3025040" y="815086"/>
                </a:lnTo>
                <a:lnTo>
                  <a:pt x="3001869" y="775950"/>
                </a:lnTo>
                <a:lnTo>
                  <a:pt x="2977640" y="737530"/>
                </a:lnTo>
                <a:lnTo>
                  <a:pt x="2952375" y="699847"/>
                </a:lnTo>
                <a:lnTo>
                  <a:pt x="2926092" y="662921"/>
                </a:lnTo>
                <a:lnTo>
                  <a:pt x="2898812" y="626772"/>
                </a:lnTo>
                <a:lnTo>
                  <a:pt x="2870555" y="591419"/>
                </a:lnTo>
                <a:lnTo>
                  <a:pt x="2841341" y="556884"/>
                </a:lnTo>
                <a:lnTo>
                  <a:pt x="2811190" y="523185"/>
                </a:lnTo>
                <a:lnTo>
                  <a:pt x="2780121" y="490343"/>
                </a:lnTo>
                <a:lnTo>
                  <a:pt x="2748156" y="458378"/>
                </a:lnTo>
                <a:lnTo>
                  <a:pt x="2715314" y="427309"/>
                </a:lnTo>
                <a:lnTo>
                  <a:pt x="2681615" y="397158"/>
                </a:lnTo>
                <a:lnTo>
                  <a:pt x="2647080" y="367944"/>
                </a:lnTo>
                <a:lnTo>
                  <a:pt x="2611727" y="339687"/>
                </a:lnTo>
                <a:lnTo>
                  <a:pt x="2575578" y="312407"/>
                </a:lnTo>
                <a:lnTo>
                  <a:pt x="2538652" y="286124"/>
                </a:lnTo>
                <a:lnTo>
                  <a:pt x="2500969" y="260859"/>
                </a:lnTo>
                <a:lnTo>
                  <a:pt x="2462549" y="236630"/>
                </a:lnTo>
                <a:lnTo>
                  <a:pt x="2423413" y="213459"/>
                </a:lnTo>
                <a:lnTo>
                  <a:pt x="2383580" y="191365"/>
                </a:lnTo>
                <a:lnTo>
                  <a:pt x="2343071" y="170368"/>
                </a:lnTo>
                <a:lnTo>
                  <a:pt x="2301905" y="150489"/>
                </a:lnTo>
                <a:lnTo>
                  <a:pt x="2260102" y="131747"/>
                </a:lnTo>
                <a:lnTo>
                  <a:pt x="2217683" y="114162"/>
                </a:lnTo>
                <a:lnTo>
                  <a:pt x="2174668" y="97755"/>
                </a:lnTo>
                <a:lnTo>
                  <a:pt x="2131076" y="82545"/>
                </a:lnTo>
                <a:lnTo>
                  <a:pt x="2086927" y="68553"/>
                </a:lnTo>
                <a:lnTo>
                  <a:pt x="2042243" y="55798"/>
                </a:lnTo>
                <a:lnTo>
                  <a:pt x="1997042" y="44301"/>
                </a:lnTo>
                <a:lnTo>
                  <a:pt x="1951344" y="34082"/>
                </a:lnTo>
                <a:lnTo>
                  <a:pt x="1905171" y="25160"/>
                </a:lnTo>
                <a:lnTo>
                  <a:pt x="1858541" y="17555"/>
                </a:lnTo>
                <a:lnTo>
                  <a:pt x="1811475" y="11289"/>
                </a:lnTo>
                <a:lnTo>
                  <a:pt x="1763993" y="6380"/>
                </a:lnTo>
                <a:lnTo>
                  <a:pt x="1716114" y="2848"/>
                </a:lnTo>
                <a:lnTo>
                  <a:pt x="1667860" y="715"/>
                </a:lnTo>
                <a:lnTo>
                  <a:pt x="1619250" y="0"/>
                </a:lnTo>
                <a:close/>
              </a:path>
            </a:pathLst>
          </a:custGeom>
          <a:solidFill>
            <a:srgbClr val="FFFFFF">
              <a:alpha val="7098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0" name="Google Shape;320;p9"/>
          <p:cNvSpPr txBox="1"/>
          <p:nvPr/>
        </p:nvSpPr>
        <p:spPr>
          <a:xfrm>
            <a:off x="980303" y="3396183"/>
            <a:ext cx="2094849" cy="93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5080" lvl="0" indent="-127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rgbClr val="282F70"/>
                </a:solidFill>
                <a:latin typeface="Montserrat"/>
                <a:ea typeface="Montserrat"/>
                <a:cs typeface="Montserrat"/>
                <a:sym typeface="Montserrat"/>
              </a:rPr>
              <a:t>Трудно  извлекаемые  запасы нефти</a:t>
            </a:r>
            <a:endParaRPr sz="2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1" name="Google Shape;321;p9"/>
          <p:cNvSpPr/>
          <p:nvPr/>
        </p:nvSpPr>
        <p:spPr>
          <a:xfrm>
            <a:off x="4310489" y="2324100"/>
            <a:ext cx="3456196" cy="3238500"/>
          </a:xfrm>
          <a:custGeom>
            <a:avLst/>
            <a:gdLst/>
            <a:ahLst/>
            <a:cxnLst/>
            <a:rect l="l" t="t" r="r" b="b"/>
            <a:pathLst>
              <a:path w="3240404" h="3238500" extrusionOk="0">
                <a:moveTo>
                  <a:pt x="1620012" y="0"/>
                </a:moveTo>
                <a:lnTo>
                  <a:pt x="1571380" y="715"/>
                </a:lnTo>
                <a:lnTo>
                  <a:pt x="1523105" y="2848"/>
                </a:lnTo>
                <a:lnTo>
                  <a:pt x="1475206" y="6380"/>
                </a:lnTo>
                <a:lnTo>
                  <a:pt x="1427703" y="11289"/>
                </a:lnTo>
                <a:lnTo>
                  <a:pt x="1380616" y="17555"/>
                </a:lnTo>
                <a:lnTo>
                  <a:pt x="1333966" y="25160"/>
                </a:lnTo>
                <a:lnTo>
                  <a:pt x="1287772" y="34082"/>
                </a:lnTo>
                <a:lnTo>
                  <a:pt x="1242054" y="44301"/>
                </a:lnTo>
                <a:lnTo>
                  <a:pt x="1196833" y="55798"/>
                </a:lnTo>
                <a:lnTo>
                  <a:pt x="1152128" y="68553"/>
                </a:lnTo>
                <a:lnTo>
                  <a:pt x="1107960" y="82545"/>
                </a:lnTo>
                <a:lnTo>
                  <a:pt x="1064348" y="97755"/>
                </a:lnTo>
                <a:lnTo>
                  <a:pt x="1021313" y="114162"/>
                </a:lnTo>
                <a:lnTo>
                  <a:pt x="978874" y="131747"/>
                </a:lnTo>
                <a:lnTo>
                  <a:pt x="937052" y="150489"/>
                </a:lnTo>
                <a:lnTo>
                  <a:pt x="895867" y="170368"/>
                </a:lnTo>
                <a:lnTo>
                  <a:pt x="855339" y="191365"/>
                </a:lnTo>
                <a:lnTo>
                  <a:pt x="815487" y="213459"/>
                </a:lnTo>
                <a:lnTo>
                  <a:pt x="776333" y="236630"/>
                </a:lnTo>
                <a:lnTo>
                  <a:pt x="737895" y="260859"/>
                </a:lnTo>
                <a:lnTo>
                  <a:pt x="700194" y="286124"/>
                </a:lnTo>
                <a:lnTo>
                  <a:pt x="663250" y="312407"/>
                </a:lnTo>
                <a:lnTo>
                  <a:pt x="627084" y="339687"/>
                </a:lnTo>
                <a:lnTo>
                  <a:pt x="591714" y="367944"/>
                </a:lnTo>
                <a:lnTo>
                  <a:pt x="557162" y="397158"/>
                </a:lnTo>
                <a:lnTo>
                  <a:pt x="523447" y="427309"/>
                </a:lnTo>
                <a:lnTo>
                  <a:pt x="490589" y="458378"/>
                </a:lnTo>
                <a:lnTo>
                  <a:pt x="458608" y="490343"/>
                </a:lnTo>
                <a:lnTo>
                  <a:pt x="427525" y="523185"/>
                </a:lnTo>
                <a:lnTo>
                  <a:pt x="397359" y="556884"/>
                </a:lnTo>
                <a:lnTo>
                  <a:pt x="368130" y="591419"/>
                </a:lnTo>
                <a:lnTo>
                  <a:pt x="339859" y="626772"/>
                </a:lnTo>
                <a:lnTo>
                  <a:pt x="312566" y="662921"/>
                </a:lnTo>
                <a:lnTo>
                  <a:pt x="286270" y="699847"/>
                </a:lnTo>
                <a:lnTo>
                  <a:pt x="260992" y="737530"/>
                </a:lnTo>
                <a:lnTo>
                  <a:pt x="236751" y="775950"/>
                </a:lnTo>
                <a:lnTo>
                  <a:pt x="213568" y="815086"/>
                </a:lnTo>
                <a:lnTo>
                  <a:pt x="191463" y="854919"/>
                </a:lnTo>
                <a:lnTo>
                  <a:pt x="170456" y="895428"/>
                </a:lnTo>
                <a:lnTo>
                  <a:pt x="150566" y="936594"/>
                </a:lnTo>
                <a:lnTo>
                  <a:pt x="131815" y="978397"/>
                </a:lnTo>
                <a:lnTo>
                  <a:pt x="114221" y="1020816"/>
                </a:lnTo>
                <a:lnTo>
                  <a:pt x="97806" y="1063831"/>
                </a:lnTo>
                <a:lnTo>
                  <a:pt x="82588" y="1107423"/>
                </a:lnTo>
                <a:lnTo>
                  <a:pt x="68589" y="1151572"/>
                </a:lnTo>
                <a:lnTo>
                  <a:pt x="55827" y="1196256"/>
                </a:lnTo>
                <a:lnTo>
                  <a:pt x="44324" y="1241457"/>
                </a:lnTo>
                <a:lnTo>
                  <a:pt x="34099" y="1287155"/>
                </a:lnTo>
                <a:lnTo>
                  <a:pt x="25173" y="1333328"/>
                </a:lnTo>
                <a:lnTo>
                  <a:pt x="17564" y="1379958"/>
                </a:lnTo>
                <a:lnTo>
                  <a:pt x="11295" y="1427024"/>
                </a:lnTo>
                <a:lnTo>
                  <a:pt x="6383" y="1474506"/>
                </a:lnTo>
                <a:lnTo>
                  <a:pt x="2850" y="1522385"/>
                </a:lnTo>
                <a:lnTo>
                  <a:pt x="715" y="1570639"/>
                </a:lnTo>
                <a:lnTo>
                  <a:pt x="0" y="1619250"/>
                </a:lnTo>
                <a:lnTo>
                  <a:pt x="715" y="1667860"/>
                </a:lnTo>
                <a:lnTo>
                  <a:pt x="2850" y="1716114"/>
                </a:lnTo>
                <a:lnTo>
                  <a:pt x="6383" y="1763993"/>
                </a:lnTo>
                <a:lnTo>
                  <a:pt x="11295" y="1811475"/>
                </a:lnTo>
                <a:lnTo>
                  <a:pt x="17564" y="1858541"/>
                </a:lnTo>
                <a:lnTo>
                  <a:pt x="25173" y="1905171"/>
                </a:lnTo>
                <a:lnTo>
                  <a:pt x="34099" y="1951344"/>
                </a:lnTo>
                <a:lnTo>
                  <a:pt x="44324" y="1997042"/>
                </a:lnTo>
                <a:lnTo>
                  <a:pt x="55827" y="2042243"/>
                </a:lnTo>
                <a:lnTo>
                  <a:pt x="68589" y="2086927"/>
                </a:lnTo>
                <a:lnTo>
                  <a:pt x="82588" y="2131076"/>
                </a:lnTo>
                <a:lnTo>
                  <a:pt x="97806" y="2174668"/>
                </a:lnTo>
                <a:lnTo>
                  <a:pt x="114221" y="2217683"/>
                </a:lnTo>
                <a:lnTo>
                  <a:pt x="131815" y="2260102"/>
                </a:lnTo>
                <a:lnTo>
                  <a:pt x="150566" y="2301905"/>
                </a:lnTo>
                <a:lnTo>
                  <a:pt x="170456" y="2343071"/>
                </a:lnTo>
                <a:lnTo>
                  <a:pt x="191463" y="2383580"/>
                </a:lnTo>
                <a:lnTo>
                  <a:pt x="213568" y="2423413"/>
                </a:lnTo>
                <a:lnTo>
                  <a:pt x="236751" y="2462549"/>
                </a:lnTo>
                <a:lnTo>
                  <a:pt x="260992" y="2500969"/>
                </a:lnTo>
                <a:lnTo>
                  <a:pt x="286270" y="2538652"/>
                </a:lnTo>
                <a:lnTo>
                  <a:pt x="312566" y="2575578"/>
                </a:lnTo>
                <a:lnTo>
                  <a:pt x="339859" y="2611727"/>
                </a:lnTo>
                <a:lnTo>
                  <a:pt x="368130" y="2647080"/>
                </a:lnTo>
                <a:lnTo>
                  <a:pt x="397359" y="2681615"/>
                </a:lnTo>
                <a:lnTo>
                  <a:pt x="427525" y="2715314"/>
                </a:lnTo>
                <a:lnTo>
                  <a:pt x="458608" y="2748156"/>
                </a:lnTo>
                <a:lnTo>
                  <a:pt x="490589" y="2780121"/>
                </a:lnTo>
                <a:lnTo>
                  <a:pt x="523447" y="2811190"/>
                </a:lnTo>
                <a:lnTo>
                  <a:pt x="557162" y="2841341"/>
                </a:lnTo>
                <a:lnTo>
                  <a:pt x="591714" y="2870555"/>
                </a:lnTo>
                <a:lnTo>
                  <a:pt x="627084" y="2898812"/>
                </a:lnTo>
                <a:lnTo>
                  <a:pt x="663250" y="2926092"/>
                </a:lnTo>
                <a:lnTo>
                  <a:pt x="700194" y="2952375"/>
                </a:lnTo>
                <a:lnTo>
                  <a:pt x="737895" y="2977640"/>
                </a:lnTo>
                <a:lnTo>
                  <a:pt x="776333" y="3001869"/>
                </a:lnTo>
                <a:lnTo>
                  <a:pt x="815487" y="3025040"/>
                </a:lnTo>
                <a:lnTo>
                  <a:pt x="855339" y="3047134"/>
                </a:lnTo>
                <a:lnTo>
                  <a:pt x="895867" y="3068131"/>
                </a:lnTo>
                <a:lnTo>
                  <a:pt x="937052" y="3088010"/>
                </a:lnTo>
                <a:lnTo>
                  <a:pt x="978874" y="3106752"/>
                </a:lnTo>
                <a:lnTo>
                  <a:pt x="1021313" y="3124337"/>
                </a:lnTo>
                <a:lnTo>
                  <a:pt x="1064348" y="3140744"/>
                </a:lnTo>
                <a:lnTo>
                  <a:pt x="1107960" y="3155954"/>
                </a:lnTo>
                <a:lnTo>
                  <a:pt x="1152128" y="3169946"/>
                </a:lnTo>
                <a:lnTo>
                  <a:pt x="1196833" y="3182701"/>
                </a:lnTo>
                <a:lnTo>
                  <a:pt x="1242054" y="3194198"/>
                </a:lnTo>
                <a:lnTo>
                  <a:pt x="1287772" y="3204417"/>
                </a:lnTo>
                <a:lnTo>
                  <a:pt x="1333966" y="3213339"/>
                </a:lnTo>
                <a:lnTo>
                  <a:pt x="1380616" y="3220944"/>
                </a:lnTo>
                <a:lnTo>
                  <a:pt x="1427703" y="3227210"/>
                </a:lnTo>
                <a:lnTo>
                  <a:pt x="1475206" y="3232119"/>
                </a:lnTo>
                <a:lnTo>
                  <a:pt x="1523105" y="3235651"/>
                </a:lnTo>
                <a:lnTo>
                  <a:pt x="1571380" y="3237784"/>
                </a:lnTo>
                <a:lnTo>
                  <a:pt x="1620012" y="3238500"/>
                </a:lnTo>
                <a:lnTo>
                  <a:pt x="1668643" y="3237784"/>
                </a:lnTo>
                <a:lnTo>
                  <a:pt x="1716918" y="3235651"/>
                </a:lnTo>
                <a:lnTo>
                  <a:pt x="1764817" y="3232119"/>
                </a:lnTo>
                <a:lnTo>
                  <a:pt x="1812320" y="3227210"/>
                </a:lnTo>
                <a:lnTo>
                  <a:pt x="1859407" y="3220944"/>
                </a:lnTo>
                <a:lnTo>
                  <a:pt x="1906057" y="3213339"/>
                </a:lnTo>
                <a:lnTo>
                  <a:pt x="1952251" y="3204417"/>
                </a:lnTo>
                <a:lnTo>
                  <a:pt x="1997969" y="3194198"/>
                </a:lnTo>
                <a:lnTo>
                  <a:pt x="2043190" y="3182701"/>
                </a:lnTo>
                <a:lnTo>
                  <a:pt x="2087895" y="3169946"/>
                </a:lnTo>
                <a:lnTo>
                  <a:pt x="2132063" y="3155954"/>
                </a:lnTo>
                <a:lnTo>
                  <a:pt x="2175675" y="3140744"/>
                </a:lnTo>
                <a:lnTo>
                  <a:pt x="2218710" y="3124337"/>
                </a:lnTo>
                <a:lnTo>
                  <a:pt x="2261149" y="3106752"/>
                </a:lnTo>
                <a:lnTo>
                  <a:pt x="2302971" y="3088010"/>
                </a:lnTo>
                <a:lnTo>
                  <a:pt x="2344156" y="3068131"/>
                </a:lnTo>
                <a:lnTo>
                  <a:pt x="2384684" y="3047134"/>
                </a:lnTo>
                <a:lnTo>
                  <a:pt x="2424536" y="3025040"/>
                </a:lnTo>
                <a:lnTo>
                  <a:pt x="2463690" y="3001869"/>
                </a:lnTo>
                <a:lnTo>
                  <a:pt x="2502128" y="2977640"/>
                </a:lnTo>
                <a:lnTo>
                  <a:pt x="2539829" y="2952375"/>
                </a:lnTo>
                <a:lnTo>
                  <a:pt x="2576773" y="2926092"/>
                </a:lnTo>
                <a:lnTo>
                  <a:pt x="2612939" y="2898812"/>
                </a:lnTo>
                <a:lnTo>
                  <a:pt x="2648309" y="2870555"/>
                </a:lnTo>
                <a:lnTo>
                  <a:pt x="2682861" y="2841341"/>
                </a:lnTo>
                <a:lnTo>
                  <a:pt x="2716576" y="2811190"/>
                </a:lnTo>
                <a:lnTo>
                  <a:pt x="2749434" y="2780121"/>
                </a:lnTo>
                <a:lnTo>
                  <a:pt x="2781415" y="2748156"/>
                </a:lnTo>
                <a:lnTo>
                  <a:pt x="2812498" y="2715314"/>
                </a:lnTo>
                <a:lnTo>
                  <a:pt x="2842664" y="2681615"/>
                </a:lnTo>
                <a:lnTo>
                  <a:pt x="2871893" y="2647080"/>
                </a:lnTo>
                <a:lnTo>
                  <a:pt x="2900164" y="2611727"/>
                </a:lnTo>
                <a:lnTo>
                  <a:pt x="2927457" y="2575578"/>
                </a:lnTo>
                <a:lnTo>
                  <a:pt x="2953753" y="2538652"/>
                </a:lnTo>
                <a:lnTo>
                  <a:pt x="2979031" y="2500969"/>
                </a:lnTo>
                <a:lnTo>
                  <a:pt x="3003272" y="2462549"/>
                </a:lnTo>
                <a:lnTo>
                  <a:pt x="3026455" y="2423413"/>
                </a:lnTo>
                <a:lnTo>
                  <a:pt x="3048560" y="2383580"/>
                </a:lnTo>
                <a:lnTo>
                  <a:pt x="3069567" y="2343071"/>
                </a:lnTo>
                <a:lnTo>
                  <a:pt x="3089457" y="2301905"/>
                </a:lnTo>
                <a:lnTo>
                  <a:pt x="3108208" y="2260102"/>
                </a:lnTo>
                <a:lnTo>
                  <a:pt x="3125802" y="2217683"/>
                </a:lnTo>
                <a:lnTo>
                  <a:pt x="3142217" y="2174668"/>
                </a:lnTo>
                <a:lnTo>
                  <a:pt x="3157435" y="2131076"/>
                </a:lnTo>
                <a:lnTo>
                  <a:pt x="3171434" y="2086927"/>
                </a:lnTo>
                <a:lnTo>
                  <a:pt x="3184196" y="2042243"/>
                </a:lnTo>
                <a:lnTo>
                  <a:pt x="3195699" y="1997042"/>
                </a:lnTo>
                <a:lnTo>
                  <a:pt x="3205924" y="1951344"/>
                </a:lnTo>
                <a:lnTo>
                  <a:pt x="3214850" y="1905171"/>
                </a:lnTo>
                <a:lnTo>
                  <a:pt x="3222459" y="1858541"/>
                </a:lnTo>
                <a:lnTo>
                  <a:pt x="3228728" y="1811475"/>
                </a:lnTo>
                <a:lnTo>
                  <a:pt x="3233640" y="1763993"/>
                </a:lnTo>
                <a:lnTo>
                  <a:pt x="3237173" y="1716114"/>
                </a:lnTo>
                <a:lnTo>
                  <a:pt x="3239308" y="1667860"/>
                </a:lnTo>
                <a:lnTo>
                  <a:pt x="3240024" y="1619250"/>
                </a:lnTo>
                <a:lnTo>
                  <a:pt x="3239308" y="1570639"/>
                </a:lnTo>
                <a:lnTo>
                  <a:pt x="3237173" y="1522385"/>
                </a:lnTo>
                <a:lnTo>
                  <a:pt x="3233640" y="1474506"/>
                </a:lnTo>
                <a:lnTo>
                  <a:pt x="3228728" y="1427024"/>
                </a:lnTo>
                <a:lnTo>
                  <a:pt x="3222459" y="1379958"/>
                </a:lnTo>
                <a:lnTo>
                  <a:pt x="3214850" y="1333328"/>
                </a:lnTo>
                <a:lnTo>
                  <a:pt x="3205924" y="1287155"/>
                </a:lnTo>
                <a:lnTo>
                  <a:pt x="3195699" y="1241457"/>
                </a:lnTo>
                <a:lnTo>
                  <a:pt x="3184196" y="1196256"/>
                </a:lnTo>
                <a:lnTo>
                  <a:pt x="3171434" y="1151572"/>
                </a:lnTo>
                <a:lnTo>
                  <a:pt x="3157435" y="1107423"/>
                </a:lnTo>
                <a:lnTo>
                  <a:pt x="3142217" y="1063831"/>
                </a:lnTo>
                <a:lnTo>
                  <a:pt x="3125802" y="1020816"/>
                </a:lnTo>
                <a:lnTo>
                  <a:pt x="3108208" y="978397"/>
                </a:lnTo>
                <a:lnTo>
                  <a:pt x="3089457" y="936594"/>
                </a:lnTo>
                <a:lnTo>
                  <a:pt x="3069567" y="895428"/>
                </a:lnTo>
                <a:lnTo>
                  <a:pt x="3048560" y="854919"/>
                </a:lnTo>
                <a:lnTo>
                  <a:pt x="3026455" y="815086"/>
                </a:lnTo>
                <a:lnTo>
                  <a:pt x="3003272" y="775950"/>
                </a:lnTo>
                <a:lnTo>
                  <a:pt x="2979031" y="737530"/>
                </a:lnTo>
                <a:lnTo>
                  <a:pt x="2953753" y="699847"/>
                </a:lnTo>
                <a:lnTo>
                  <a:pt x="2927457" y="662921"/>
                </a:lnTo>
                <a:lnTo>
                  <a:pt x="2900164" y="626772"/>
                </a:lnTo>
                <a:lnTo>
                  <a:pt x="2871893" y="591419"/>
                </a:lnTo>
                <a:lnTo>
                  <a:pt x="2842664" y="556884"/>
                </a:lnTo>
                <a:lnTo>
                  <a:pt x="2812498" y="523185"/>
                </a:lnTo>
                <a:lnTo>
                  <a:pt x="2781415" y="490343"/>
                </a:lnTo>
                <a:lnTo>
                  <a:pt x="2749434" y="458378"/>
                </a:lnTo>
                <a:lnTo>
                  <a:pt x="2716576" y="427309"/>
                </a:lnTo>
                <a:lnTo>
                  <a:pt x="2682861" y="397158"/>
                </a:lnTo>
                <a:lnTo>
                  <a:pt x="2648309" y="367944"/>
                </a:lnTo>
                <a:lnTo>
                  <a:pt x="2612939" y="339687"/>
                </a:lnTo>
                <a:lnTo>
                  <a:pt x="2576773" y="312407"/>
                </a:lnTo>
                <a:lnTo>
                  <a:pt x="2539829" y="286124"/>
                </a:lnTo>
                <a:lnTo>
                  <a:pt x="2502128" y="260859"/>
                </a:lnTo>
                <a:lnTo>
                  <a:pt x="2463690" y="236630"/>
                </a:lnTo>
                <a:lnTo>
                  <a:pt x="2424536" y="213459"/>
                </a:lnTo>
                <a:lnTo>
                  <a:pt x="2384684" y="191365"/>
                </a:lnTo>
                <a:lnTo>
                  <a:pt x="2344156" y="170368"/>
                </a:lnTo>
                <a:lnTo>
                  <a:pt x="2302971" y="150489"/>
                </a:lnTo>
                <a:lnTo>
                  <a:pt x="2261149" y="131747"/>
                </a:lnTo>
                <a:lnTo>
                  <a:pt x="2218710" y="114162"/>
                </a:lnTo>
                <a:lnTo>
                  <a:pt x="2175675" y="97755"/>
                </a:lnTo>
                <a:lnTo>
                  <a:pt x="2132063" y="82545"/>
                </a:lnTo>
                <a:lnTo>
                  <a:pt x="2087895" y="68553"/>
                </a:lnTo>
                <a:lnTo>
                  <a:pt x="2043190" y="55798"/>
                </a:lnTo>
                <a:lnTo>
                  <a:pt x="1997969" y="44301"/>
                </a:lnTo>
                <a:lnTo>
                  <a:pt x="1952251" y="34082"/>
                </a:lnTo>
                <a:lnTo>
                  <a:pt x="1906057" y="25160"/>
                </a:lnTo>
                <a:lnTo>
                  <a:pt x="1859407" y="17555"/>
                </a:lnTo>
                <a:lnTo>
                  <a:pt x="1812320" y="11289"/>
                </a:lnTo>
                <a:lnTo>
                  <a:pt x="1764817" y="6380"/>
                </a:lnTo>
                <a:lnTo>
                  <a:pt x="1716918" y="2848"/>
                </a:lnTo>
                <a:lnTo>
                  <a:pt x="1668643" y="715"/>
                </a:lnTo>
                <a:lnTo>
                  <a:pt x="1620012" y="0"/>
                </a:lnTo>
                <a:close/>
              </a:path>
            </a:pathLst>
          </a:custGeom>
          <a:solidFill>
            <a:srgbClr val="FFFFFF">
              <a:alpha val="7098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2" name="Google Shape;322;p9"/>
          <p:cNvSpPr txBox="1"/>
          <p:nvPr/>
        </p:nvSpPr>
        <p:spPr>
          <a:xfrm>
            <a:off x="5211691" y="3457447"/>
            <a:ext cx="1759592" cy="936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5080" lvl="0" indent="190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rgbClr val="282F70"/>
                </a:solidFill>
                <a:latin typeface="Montserrat"/>
                <a:ea typeface="Montserrat"/>
                <a:cs typeface="Montserrat"/>
                <a:sym typeface="Montserrat"/>
              </a:rPr>
              <a:t>Активное  долголетие  и геномика</a:t>
            </a:r>
            <a:endParaRPr sz="2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3" name="Google Shape;323;p9"/>
          <p:cNvSpPr/>
          <p:nvPr/>
        </p:nvSpPr>
        <p:spPr>
          <a:xfrm>
            <a:off x="8364455" y="2324100"/>
            <a:ext cx="3454164" cy="3238500"/>
          </a:xfrm>
          <a:custGeom>
            <a:avLst/>
            <a:gdLst/>
            <a:ahLst/>
            <a:cxnLst/>
            <a:rect l="l" t="t" r="r" b="b"/>
            <a:pathLst>
              <a:path w="3238500" h="3238500" extrusionOk="0">
                <a:moveTo>
                  <a:pt x="1619250" y="0"/>
                </a:moveTo>
                <a:lnTo>
                  <a:pt x="1570639" y="715"/>
                </a:lnTo>
                <a:lnTo>
                  <a:pt x="1522385" y="2848"/>
                </a:lnTo>
                <a:lnTo>
                  <a:pt x="1474506" y="6380"/>
                </a:lnTo>
                <a:lnTo>
                  <a:pt x="1427024" y="11289"/>
                </a:lnTo>
                <a:lnTo>
                  <a:pt x="1379958" y="17555"/>
                </a:lnTo>
                <a:lnTo>
                  <a:pt x="1333328" y="25160"/>
                </a:lnTo>
                <a:lnTo>
                  <a:pt x="1287155" y="34082"/>
                </a:lnTo>
                <a:lnTo>
                  <a:pt x="1241457" y="44301"/>
                </a:lnTo>
                <a:lnTo>
                  <a:pt x="1196256" y="55798"/>
                </a:lnTo>
                <a:lnTo>
                  <a:pt x="1151572" y="68553"/>
                </a:lnTo>
                <a:lnTo>
                  <a:pt x="1107423" y="82545"/>
                </a:lnTo>
                <a:lnTo>
                  <a:pt x="1063831" y="97755"/>
                </a:lnTo>
                <a:lnTo>
                  <a:pt x="1020816" y="114162"/>
                </a:lnTo>
                <a:lnTo>
                  <a:pt x="978397" y="131747"/>
                </a:lnTo>
                <a:lnTo>
                  <a:pt x="936594" y="150489"/>
                </a:lnTo>
                <a:lnTo>
                  <a:pt x="895428" y="170368"/>
                </a:lnTo>
                <a:lnTo>
                  <a:pt x="854919" y="191365"/>
                </a:lnTo>
                <a:lnTo>
                  <a:pt x="815086" y="213459"/>
                </a:lnTo>
                <a:lnTo>
                  <a:pt x="775950" y="236630"/>
                </a:lnTo>
                <a:lnTo>
                  <a:pt x="737530" y="260859"/>
                </a:lnTo>
                <a:lnTo>
                  <a:pt x="699847" y="286124"/>
                </a:lnTo>
                <a:lnTo>
                  <a:pt x="662921" y="312407"/>
                </a:lnTo>
                <a:lnTo>
                  <a:pt x="626772" y="339687"/>
                </a:lnTo>
                <a:lnTo>
                  <a:pt x="591419" y="367944"/>
                </a:lnTo>
                <a:lnTo>
                  <a:pt x="556884" y="397158"/>
                </a:lnTo>
                <a:lnTo>
                  <a:pt x="523185" y="427309"/>
                </a:lnTo>
                <a:lnTo>
                  <a:pt x="490343" y="458378"/>
                </a:lnTo>
                <a:lnTo>
                  <a:pt x="458378" y="490343"/>
                </a:lnTo>
                <a:lnTo>
                  <a:pt x="427309" y="523185"/>
                </a:lnTo>
                <a:lnTo>
                  <a:pt x="397158" y="556884"/>
                </a:lnTo>
                <a:lnTo>
                  <a:pt x="367944" y="591419"/>
                </a:lnTo>
                <a:lnTo>
                  <a:pt x="339687" y="626772"/>
                </a:lnTo>
                <a:lnTo>
                  <a:pt x="312407" y="662921"/>
                </a:lnTo>
                <a:lnTo>
                  <a:pt x="286124" y="699847"/>
                </a:lnTo>
                <a:lnTo>
                  <a:pt x="260859" y="737530"/>
                </a:lnTo>
                <a:lnTo>
                  <a:pt x="236630" y="775950"/>
                </a:lnTo>
                <a:lnTo>
                  <a:pt x="213459" y="815086"/>
                </a:lnTo>
                <a:lnTo>
                  <a:pt x="191365" y="854919"/>
                </a:lnTo>
                <a:lnTo>
                  <a:pt x="170368" y="895428"/>
                </a:lnTo>
                <a:lnTo>
                  <a:pt x="150489" y="936594"/>
                </a:lnTo>
                <a:lnTo>
                  <a:pt x="131747" y="978397"/>
                </a:lnTo>
                <a:lnTo>
                  <a:pt x="114162" y="1020816"/>
                </a:lnTo>
                <a:lnTo>
                  <a:pt x="97755" y="1063831"/>
                </a:lnTo>
                <a:lnTo>
                  <a:pt x="82545" y="1107423"/>
                </a:lnTo>
                <a:lnTo>
                  <a:pt x="68553" y="1151572"/>
                </a:lnTo>
                <a:lnTo>
                  <a:pt x="55798" y="1196256"/>
                </a:lnTo>
                <a:lnTo>
                  <a:pt x="44301" y="1241457"/>
                </a:lnTo>
                <a:lnTo>
                  <a:pt x="34082" y="1287155"/>
                </a:lnTo>
                <a:lnTo>
                  <a:pt x="25160" y="1333328"/>
                </a:lnTo>
                <a:lnTo>
                  <a:pt x="17555" y="1379958"/>
                </a:lnTo>
                <a:lnTo>
                  <a:pt x="11289" y="1427024"/>
                </a:lnTo>
                <a:lnTo>
                  <a:pt x="6380" y="1474506"/>
                </a:lnTo>
                <a:lnTo>
                  <a:pt x="2848" y="1522385"/>
                </a:lnTo>
                <a:lnTo>
                  <a:pt x="715" y="1570639"/>
                </a:lnTo>
                <a:lnTo>
                  <a:pt x="0" y="1619250"/>
                </a:lnTo>
                <a:lnTo>
                  <a:pt x="715" y="1667860"/>
                </a:lnTo>
                <a:lnTo>
                  <a:pt x="2848" y="1716114"/>
                </a:lnTo>
                <a:lnTo>
                  <a:pt x="6380" y="1763993"/>
                </a:lnTo>
                <a:lnTo>
                  <a:pt x="11289" y="1811475"/>
                </a:lnTo>
                <a:lnTo>
                  <a:pt x="17555" y="1858541"/>
                </a:lnTo>
                <a:lnTo>
                  <a:pt x="25160" y="1905171"/>
                </a:lnTo>
                <a:lnTo>
                  <a:pt x="34082" y="1951344"/>
                </a:lnTo>
                <a:lnTo>
                  <a:pt x="44301" y="1997042"/>
                </a:lnTo>
                <a:lnTo>
                  <a:pt x="55798" y="2042243"/>
                </a:lnTo>
                <a:lnTo>
                  <a:pt x="68553" y="2086927"/>
                </a:lnTo>
                <a:lnTo>
                  <a:pt x="82545" y="2131076"/>
                </a:lnTo>
                <a:lnTo>
                  <a:pt x="97755" y="2174668"/>
                </a:lnTo>
                <a:lnTo>
                  <a:pt x="114162" y="2217683"/>
                </a:lnTo>
                <a:lnTo>
                  <a:pt x="131747" y="2260102"/>
                </a:lnTo>
                <a:lnTo>
                  <a:pt x="150489" y="2301905"/>
                </a:lnTo>
                <a:lnTo>
                  <a:pt x="170368" y="2343071"/>
                </a:lnTo>
                <a:lnTo>
                  <a:pt x="191365" y="2383580"/>
                </a:lnTo>
                <a:lnTo>
                  <a:pt x="213459" y="2423413"/>
                </a:lnTo>
                <a:lnTo>
                  <a:pt x="236630" y="2462549"/>
                </a:lnTo>
                <a:lnTo>
                  <a:pt x="260859" y="2500969"/>
                </a:lnTo>
                <a:lnTo>
                  <a:pt x="286124" y="2538652"/>
                </a:lnTo>
                <a:lnTo>
                  <a:pt x="312407" y="2575578"/>
                </a:lnTo>
                <a:lnTo>
                  <a:pt x="339687" y="2611727"/>
                </a:lnTo>
                <a:lnTo>
                  <a:pt x="367944" y="2647080"/>
                </a:lnTo>
                <a:lnTo>
                  <a:pt x="397158" y="2681615"/>
                </a:lnTo>
                <a:lnTo>
                  <a:pt x="427309" y="2715314"/>
                </a:lnTo>
                <a:lnTo>
                  <a:pt x="458378" y="2748156"/>
                </a:lnTo>
                <a:lnTo>
                  <a:pt x="490343" y="2780121"/>
                </a:lnTo>
                <a:lnTo>
                  <a:pt x="523185" y="2811190"/>
                </a:lnTo>
                <a:lnTo>
                  <a:pt x="556884" y="2841341"/>
                </a:lnTo>
                <a:lnTo>
                  <a:pt x="591419" y="2870555"/>
                </a:lnTo>
                <a:lnTo>
                  <a:pt x="626772" y="2898812"/>
                </a:lnTo>
                <a:lnTo>
                  <a:pt x="662921" y="2926092"/>
                </a:lnTo>
                <a:lnTo>
                  <a:pt x="699847" y="2952375"/>
                </a:lnTo>
                <a:lnTo>
                  <a:pt x="737530" y="2977640"/>
                </a:lnTo>
                <a:lnTo>
                  <a:pt x="775950" y="3001869"/>
                </a:lnTo>
                <a:lnTo>
                  <a:pt x="815086" y="3025040"/>
                </a:lnTo>
                <a:lnTo>
                  <a:pt x="854919" y="3047134"/>
                </a:lnTo>
                <a:lnTo>
                  <a:pt x="895428" y="3068131"/>
                </a:lnTo>
                <a:lnTo>
                  <a:pt x="936594" y="3088010"/>
                </a:lnTo>
                <a:lnTo>
                  <a:pt x="978397" y="3106752"/>
                </a:lnTo>
                <a:lnTo>
                  <a:pt x="1020816" y="3124337"/>
                </a:lnTo>
                <a:lnTo>
                  <a:pt x="1063831" y="3140744"/>
                </a:lnTo>
                <a:lnTo>
                  <a:pt x="1107423" y="3155954"/>
                </a:lnTo>
                <a:lnTo>
                  <a:pt x="1151572" y="3169946"/>
                </a:lnTo>
                <a:lnTo>
                  <a:pt x="1196256" y="3182701"/>
                </a:lnTo>
                <a:lnTo>
                  <a:pt x="1241457" y="3194198"/>
                </a:lnTo>
                <a:lnTo>
                  <a:pt x="1287155" y="3204417"/>
                </a:lnTo>
                <a:lnTo>
                  <a:pt x="1333328" y="3213339"/>
                </a:lnTo>
                <a:lnTo>
                  <a:pt x="1379958" y="3220944"/>
                </a:lnTo>
                <a:lnTo>
                  <a:pt x="1427024" y="3227210"/>
                </a:lnTo>
                <a:lnTo>
                  <a:pt x="1474506" y="3232119"/>
                </a:lnTo>
                <a:lnTo>
                  <a:pt x="1522385" y="3235651"/>
                </a:lnTo>
                <a:lnTo>
                  <a:pt x="1570639" y="3237784"/>
                </a:lnTo>
                <a:lnTo>
                  <a:pt x="1619250" y="3238500"/>
                </a:lnTo>
                <a:lnTo>
                  <a:pt x="1667860" y="3237784"/>
                </a:lnTo>
                <a:lnTo>
                  <a:pt x="1716114" y="3235651"/>
                </a:lnTo>
                <a:lnTo>
                  <a:pt x="1763993" y="3232119"/>
                </a:lnTo>
                <a:lnTo>
                  <a:pt x="1811475" y="3227210"/>
                </a:lnTo>
                <a:lnTo>
                  <a:pt x="1858541" y="3220944"/>
                </a:lnTo>
                <a:lnTo>
                  <a:pt x="1905171" y="3213339"/>
                </a:lnTo>
                <a:lnTo>
                  <a:pt x="1951344" y="3204417"/>
                </a:lnTo>
                <a:lnTo>
                  <a:pt x="1997042" y="3194198"/>
                </a:lnTo>
                <a:lnTo>
                  <a:pt x="2042243" y="3182701"/>
                </a:lnTo>
                <a:lnTo>
                  <a:pt x="2086927" y="3169946"/>
                </a:lnTo>
                <a:lnTo>
                  <a:pt x="2131076" y="3155954"/>
                </a:lnTo>
                <a:lnTo>
                  <a:pt x="2174668" y="3140744"/>
                </a:lnTo>
                <a:lnTo>
                  <a:pt x="2217683" y="3124337"/>
                </a:lnTo>
                <a:lnTo>
                  <a:pt x="2260102" y="3106752"/>
                </a:lnTo>
                <a:lnTo>
                  <a:pt x="2301905" y="3088010"/>
                </a:lnTo>
                <a:lnTo>
                  <a:pt x="2343071" y="3068131"/>
                </a:lnTo>
                <a:lnTo>
                  <a:pt x="2383580" y="3047134"/>
                </a:lnTo>
                <a:lnTo>
                  <a:pt x="2423413" y="3025040"/>
                </a:lnTo>
                <a:lnTo>
                  <a:pt x="2462549" y="3001869"/>
                </a:lnTo>
                <a:lnTo>
                  <a:pt x="2500969" y="2977640"/>
                </a:lnTo>
                <a:lnTo>
                  <a:pt x="2538652" y="2952375"/>
                </a:lnTo>
                <a:lnTo>
                  <a:pt x="2575578" y="2926092"/>
                </a:lnTo>
                <a:lnTo>
                  <a:pt x="2611727" y="2898812"/>
                </a:lnTo>
                <a:lnTo>
                  <a:pt x="2647080" y="2870555"/>
                </a:lnTo>
                <a:lnTo>
                  <a:pt x="2681615" y="2841341"/>
                </a:lnTo>
                <a:lnTo>
                  <a:pt x="2715314" y="2811190"/>
                </a:lnTo>
                <a:lnTo>
                  <a:pt x="2748156" y="2780121"/>
                </a:lnTo>
                <a:lnTo>
                  <a:pt x="2780121" y="2748156"/>
                </a:lnTo>
                <a:lnTo>
                  <a:pt x="2811190" y="2715314"/>
                </a:lnTo>
                <a:lnTo>
                  <a:pt x="2841341" y="2681615"/>
                </a:lnTo>
                <a:lnTo>
                  <a:pt x="2870555" y="2647080"/>
                </a:lnTo>
                <a:lnTo>
                  <a:pt x="2898812" y="2611727"/>
                </a:lnTo>
                <a:lnTo>
                  <a:pt x="2926092" y="2575578"/>
                </a:lnTo>
                <a:lnTo>
                  <a:pt x="2952375" y="2538652"/>
                </a:lnTo>
                <a:lnTo>
                  <a:pt x="2977640" y="2500969"/>
                </a:lnTo>
                <a:lnTo>
                  <a:pt x="3001869" y="2462549"/>
                </a:lnTo>
                <a:lnTo>
                  <a:pt x="3025040" y="2423413"/>
                </a:lnTo>
                <a:lnTo>
                  <a:pt x="3047134" y="2383580"/>
                </a:lnTo>
                <a:lnTo>
                  <a:pt x="3068131" y="2343071"/>
                </a:lnTo>
                <a:lnTo>
                  <a:pt x="3088010" y="2301905"/>
                </a:lnTo>
                <a:lnTo>
                  <a:pt x="3106752" y="2260102"/>
                </a:lnTo>
                <a:lnTo>
                  <a:pt x="3124337" y="2217683"/>
                </a:lnTo>
                <a:lnTo>
                  <a:pt x="3140744" y="2174668"/>
                </a:lnTo>
                <a:lnTo>
                  <a:pt x="3155954" y="2131076"/>
                </a:lnTo>
                <a:lnTo>
                  <a:pt x="3169946" y="2086927"/>
                </a:lnTo>
                <a:lnTo>
                  <a:pt x="3182701" y="2042243"/>
                </a:lnTo>
                <a:lnTo>
                  <a:pt x="3194198" y="1997042"/>
                </a:lnTo>
                <a:lnTo>
                  <a:pt x="3204417" y="1951344"/>
                </a:lnTo>
                <a:lnTo>
                  <a:pt x="3213339" y="1905171"/>
                </a:lnTo>
                <a:lnTo>
                  <a:pt x="3220944" y="1858541"/>
                </a:lnTo>
                <a:lnTo>
                  <a:pt x="3227210" y="1811475"/>
                </a:lnTo>
                <a:lnTo>
                  <a:pt x="3232119" y="1763993"/>
                </a:lnTo>
                <a:lnTo>
                  <a:pt x="3235651" y="1716114"/>
                </a:lnTo>
                <a:lnTo>
                  <a:pt x="3237784" y="1667860"/>
                </a:lnTo>
                <a:lnTo>
                  <a:pt x="3238500" y="1619250"/>
                </a:lnTo>
                <a:lnTo>
                  <a:pt x="3237784" y="1570639"/>
                </a:lnTo>
                <a:lnTo>
                  <a:pt x="3235651" y="1522385"/>
                </a:lnTo>
                <a:lnTo>
                  <a:pt x="3232119" y="1474506"/>
                </a:lnTo>
                <a:lnTo>
                  <a:pt x="3227210" y="1427024"/>
                </a:lnTo>
                <a:lnTo>
                  <a:pt x="3220944" y="1379958"/>
                </a:lnTo>
                <a:lnTo>
                  <a:pt x="3213339" y="1333328"/>
                </a:lnTo>
                <a:lnTo>
                  <a:pt x="3204417" y="1287155"/>
                </a:lnTo>
                <a:lnTo>
                  <a:pt x="3194198" y="1241457"/>
                </a:lnTo>
                <a:lnTo>
                  <a:pt x="3182701" y="1196256"/>
                </a:lnTo>
                <a:lnTo>
                  <a:pt x="3169946" y="1151572"/>
                </a:lnTo>
                <a:lnTo>
                  <a:pt x="3155954" y="1107423"/>
                </a:lnTo>
                <a:lnTo>
                  <a:pt x="3140744" y="1063831"/>
                </a:lnTo>
                <a:lnTo>
                  <a:pt x="3124337" y="1020816"/>
                </a:lnTo>
                <a:lnTo>
                  <a:pt x="3106752" y="978397"/>
                </a:lnTo>
                <a:lnTo>
                  <a:pt x="3088010" y="936594"/>
                </a:lnTo>
                <a:lnTo>
                  <a:pt x="3068131" y="895428"/>
                </a:lnTo>
                <a:lnTo>
                  <a:pt x="3047134" y="854919"/>
                </a:lnTo>
                <a:lnTo>
                  <a:pt x="3025040" y="815086"/>
                </a:lnTo>
                <a:lnTo>
                  <a:pt x="3001869" y="775950"/>
                </a:lnTo>
                <a:lnTo>
                  <a:pt x="2977640" y="737530"/>
                </a:lnTo>
                <a:lnTo>
                  <a:pt x="2952375" y="699847"/>
                </a:lnTo>
                <a:lnTo>
                  <a:pt x="2926092" y="662921"/>
                </a:lnTo>
                <a:lnTo>
                  <a:pt x="2898812" y="626772"/>
                </a:lnTo>
                <a:lnTo>
                  <a:pt x="2870555" y="591419"/>
                </a:lnTo>
                <a:lnTo>
                  <a:pt x="2841341" y="556884"/>
                </a:lnTo>
                <a:lnTo>
                  <a:pt x="2811190" y="523185"/>
                </a:lnTo>
                <a:lnTo>
                  <a:pt x="2780121" y="490343"/>
                </a:lnTo>
                <a:lnTo>
                  <a:pt x="2748156" y="458378"/>
                </a:lnTo>
                <a:lnTo>
                  <a:pt x="2715314" y="427309"/>
                </a:lnTo>
                <a:lnTo>
                  <a:pt x="2681615" y="397158"/>
                </a:lnTo>
                <a:lnTo>
                  <a:pt x="2647080" y="367944"/>
                </a:lnTo>
                <a:lnTo>
                  <a:pt x="2611727" y="339687"/>
                </a:lnTo>
                <a:lnTo>
                  <a:pt x="2575578" y="312407"/>
                </a:lnTo>
                <a:lnTo>
                  <a:pt x="2538652" y="286124"/>
                </a:lnTo>
                <a:lnTo>
                  <a:pt x="2500969" y="260859"/>
                </a:lnTo>
                <a:lnTo>
                  <a:pt x="2462549" y="236630"/>
                </a:lnTo>
                <a:lnTo>
                  <a:pt x="2423413" y="213459"/>
                </a:lnTo>
                <a:lnTo>
                  <a:pt x="2383580" y="191365"/>
                </a:lnTo>
                <a:lnTo>
                  <a:pt x="2343071" y="170368"/>
                </a:lnTo>
                <a:lnTo>
                  <a:pt x="2301905" y="150489"/>
                </a:lnTo>
                <a:lnTo>
                  <a:pt x="2260102" y="131747"/>
                </a:lnTo>
                <a:lnTo>
                  <a:pt x="2217683" y="114162"/>
                </a:lnTo>
                <a:lnTo>
                  <a:pt x="2174668" y="97755"/>
                </a:lnTo>
                <a:lnTo>
                  <a:pt x="2131076" y="82545"/>
                </a:lnTo>
                <a:lnTo>
                  <a:pt x="2086927" y="68553"/>
                </a:lnTo>
                <a:lnTo>
                  <a:pt x="2042243" y="55798"/>
                </a:lnTo>
                <a:lnTo>
                  <a:pt x="1997042" y="44301"/>
                </a:lnTo>
                <a:lnTo>
                  <a:pt x="1951344" y="34082"/>
                </a:lnTo>
                <a:lnTo>
                  <a:pt x="1905171" y="25160"/>
                </a:lnTo>
                <a:lnTo>
                  <a:pt x="1858541" y="17555"/>
                </a:lnTo>
                <a:lnTo>
                  <a:pt x="1811475" y="11289"/>
                </a:lnTo>
                <a:lnTo>
                  <a:pt x="1763993" y="6380"/>
                </a:lnTo>
                <a:lnTo>
                  <a:pt x="1716114" y="2848"/>
                </a:lnTo>
                <a:lnTo>
                  <a:pt x="1667860" y="715"/>
                </a:lnTo>
                <a:lnTo>
                  <a:pt x="1619250" y="0"/>
                </a:lnTo>
                <a:close/>
              </a:path>
            </a:pathLst>
          </a:custGeom>
          <a:solidFill>
            <a:srgbClr val="FFFFFF">
              <a:alpha val="7098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" name="Google Shape;324;p9"/>
          <p:cNvSpPr txBox="1"/>
          <p:nvPr/>
        </p:nvSpPr>
        <p:spPr>
          <a:xfrm>
            <a:off x="8939183" y="3661917"/>
            <a:ext cx="2373214" cy="62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35280" marR="5080" lvl="0" indent="-3232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1" i="0" u="none" strike="noStrike" cap="none">
                <a:solidFill>
                  <a:srgbClr val="282F70"/>
                </a:solidFill>
                <a:latin typeface="Montserrat"/>
                <a:ea typeface="Montserrat"/>
                <a:cs typeface="Montserrat"/>
                <a:sym typeface="Montserrat"/>
              </a:rPr>
              <a:t>Климатические  изменения</a:t>
            </a:r>
            <a:endParaRPr sz="2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25" name="Google Shape;325;p9"/>
          <p:cNvGrpSpPr/>
          <p:nvPr/>
        </p:nvGrpSpPr>
        <p:grpSpPr>
          <a:xfrm>
            <a:off x="2831085" y="2017776"/>
            <a:ext cx="6232531" cy="3955160"/>
            <a:chOff x="3220211" y="2017776"/>
            <a:chExt cx="5843397" cy="3955160"/>
          </a:xfrm>
        </p:grpSpPr>
        <p:sp>
          <p:nvSpPr>
            <p:cNvPr id="326" name="Google Shape;326;p9"/>
            <p:cNvSpPr/>
            <p:nvPr/>
          </p:nvSpPr>
          <p:spPr>
            <a:xfrm>
              <a:off x="7263383" y="2017776"/>
              <a:ext cx="1800225" cy="1800225"/>
            </a:xfrm>
            <a:custGeom>
              <a:avLst/>
              <a:gdLst/>
              <a:ahLst/>
              <a:cxnLst/>
              <a:rect l="l" t="t" r="r" b="b"/>
              <a:pathLst>
                <a:path w="1800225" h="1800225" extrusionOk="0">
                  <a:moveTo>
                    <a:pt x="899922" y="0"/>
                  </a:moveTo>
                  <a:lnTo>
                    <a:pt x="852133" y="1247"/>
                  </a:lnTo>
                  <a:lnTo>
                    <a:pt x="804994" y="4948"/>
                  </a:lnTo>
                  <a:lnTo>
                    <a:pt x="758566" y="11041"/>
                  </a:lnTo>
                  <a:lnTo>
                    <a:pt x="712911" y="19463"/>
                  </a:lnTo>
                  <a:lnTo>
                    <a:pt x="668092" y="30152"/>
                  </a:lnTo>
                  <a:lnTo>
                    <a:pt x="624171" y="43046"/>
                  </a:lnTo>
                  <a:lnTo>
                    <a:pt x="581211" y="58083"/>
                  </a:lnTo>
                  <a:lnTo>
                    <a:pt x="539272" y="75199"/>
                  </a:lnTo>
                  <a:lnTo>
                    <a:pt x="498418" y="94334"/>
                  </a:lnTo>
                  <a:lnTo>
                    <a:pt x="458711" y="115425"/>
                  </a:lnTo>
                  <a:lnTo>
                    <a:pt x="420213" y="138409"/>
                  </a:lnTo>
                  <a:lnTo>
                    <a:pt x="382987" y="163225"/>
                  </a:lnTo>
                  <a:lnTo>
                    <a:pt x="347094" y="189810"/>
                  </a:lnTo>
                  <a:lnTo>
                    <a:pt x="312597" y="218102"/>
                  </a:lnTo>
                  <a:lnTo>
                    <a:pt x="279557" y="248038"/>
                  </a:lnTo>
                  <a:lnTo>
                    <a:pt x="248038" y="279557"/>
                  </a:lnTo>
                  <a:lnTo>
                    <a:pt x="218102" y="312597"/>
                  </a:lnTo>
                  <a:lnTo>
                    <a:pt x="189810" y="347094"/>
                  </a:lnTo>
                  <a:lnTo>
                    <a:pt x="163225" y="382987"/>
                  </a:lnTo>
                  <a:lnTo>
                    <a:pt x="138409" y="420213"/>
                  </a:lnTo>
                  <a:lnTo>
                    <a:pt x="115425" y="458711"/>
                  </a:lnTo>
                  <a:lnTo>
                    <a:pt x="94334" y="498418"/>
                  </a:lnTo>
                  <a:lnTo>
                    <a:pt x="75199" y="539272"/>
                  </a:lnTo>
                  <a:lnTo>
                    <a:pt x="58083" y="581211"/>
                  </a:lnTo>
                  <a:lnTo>
                    <a:pt x="43046" y="624171"/>
                  </a:lnTo>
                  <a:lnTo>
                    <a:pt x="30152" y="668092"/>
                  </a:lnTo>
                  <a:lnTo>
                    <a:pt x="19463" y="712911"/>
                  </a:lnTo>
                  <a:lnTo>
                    <a:pt x="11041" y="758566"/>
                  </a:lnTo>
                  <a:lnTo>
                    <a:pt x="4948" y="804994"/>
                  </a:lnTo>
                  <a:lnTo>
                    <a:pt x="1247" y="852133"/>
                  </a:lnTo>
                  <a:lnTo>
                    <a:pt x="0" y="899922"/>
                  </a:lnTo>
                  <a:lnTo>
                    <a:pt x="1247" y="947710"/>
                  </a:lnTo>
                  <a:lnTo>
                    <a:pt x="4948" y="994849"/>
                  </a:lnTo>
                  <a:lnTo>
                    <a:pt x="11041" y="1041277"/>
                  </a:lnTo>
                  <a:lnTo>
                    <a:pt x="19463" y="1086932"/>
                  </a:lnTo>
                  <a:lnTo>
                    <a:pt x="30152" y="1131751"/>
                  </a:lnTo>
                  <a:lnTo>
                    <a:pt x="43046" y="1175672"/>
                  </a:lnTo>
                  <a:lnTo>
                    <a:pt x="58083" y="1218632"/>
                  </a:lnTo>
                  <a:lnTo>
                    <a:pt x="75199" y="1260571"/>
                  </a:lnTo>
                  <a:lnTo>
                    <a:pt x="94334" y="1301425"/>
                  </a:lnTo>
                  <a:lnTo>
                    <a:pt x="115425" y="1341132"/>
                  </a:lnTo>
                  <a:lnTo>
                    <a:pt x="138409" y="1379630"/>
                  </a:lnTo>
                  <a:lnTo>
                    <a:pt x="163225" y="1416856"/>
                  </a:lnTo>
                  <a:lnTo>
                    <a:pt x="189810" y="1452749"/>
                  </a:lnTo>
                  <a:lnTo>
                    <a:pt x="218102" y="1487246"/>
                  </a:lnTo>
                  <a:lnTo>
                    <a:pt x="248038" y="1520286"/>
                  </a:lnTo>
                  <a:lnTo>
                    <a:pt x="279557" y="1551805"/>
                  </a:lnTo>
                  <a:lnTo>
                    <a:pt x="312597" y="1581741"/>
                  </a:lnTo>
                  <a:lnTo>
                    <a:pt x="347094" y="1610033"/>
                  </a:lnTo>
                  <a:lnTo>
                    <a:pt x="382987" y="1636618"/>
                  </a:lnTo>
                  <a:lnTo>
                    <a:pt x="420213" y="1661434"/>
                  </a:lnTo>
                  <a:lnTo>
                    <a:pt x="458711" y="1684418"/>
                  </a:lnTo>
                  <a:lnTo>
                    <a:pt x="498418" y="1705509"/>
                  </a:lnTo>
                  <a:lnTo>
                    <a:pt x="539272" y="1724644"/>
                  </a:lnTo>
                  <a:lnTo>
                    <a:pt x="581211" y="1741760"/>
                  </a:lnTo>
                  <a:lnTo>
                    <a:pt x="624171" y="1756797"/>
                  </a:lnTo>
                  <a:lnTo>
                    <a:pt x="668092" y="1769691"/>
                  </a:lnTo>
                  <a:lnTo>
                    <a:pt x="712911" y="1780380"/>
                  </a:lnTo>
                  <a:lnTo>
                    <a:pt x="758566" y="1788802"/>
                  </a:lnTo>
                  <a:lnTo>
                    <a:pt x="804994" y="1794895"/>
                  </a:lnTo>
                  <a:lnTo>
                    <a:pt x="852133" y="1798596"/>
                  </a:lnTo>
                  <a:lnTo>
                    <a:pt x="899922" y="1799844"/>
                  </a:lnTo>
                  <a:lnTo>
                    <a:pt x="947710" y="1798596"/>
                  </a:lnTo>
                  <a:lnTo>
                    <a:pt x="994849" y="1794895"/>
                  </a:lnTo>
                  <a:lnTo>
                    <a:pt x="1041277" y="1788802"/>
                  </a:lnTo>
                  <a:lnTo>
                    <a:pt x="1086932" y="1780380"/>
                  </a:lnTo>
                  <a:lnTo>
                    <a:pt x="1131751" y="1769691"/>
                  </a:lnTo>
                  <a:lnTo>
                    <a:pt x="1175672" y="1756797"/>
                  </a:lnTo>
                  <a:lnTo>
                    <a:pt x="1218632" y="1741760"/>
                  </a:lnTo>
                  <a:lnTo>
                    <a:pt x="1260571" y="1724644"/>
                  </a:lnTo>
                  <a:lnTo>
                    <a:pt x="1301425" y="1705509"/>
                  </a:lnTo>
                  <a:lnTo>
                    <a:pt x="1341132" y="1684418"/>
                  </a:lnTo>
                  <a:lnTo>
                    <a:pt x="1379630" y="1661434"/>
                  </a:lnTo>
                  <a:lnTo>
                    <a:pt x="1416856" y="1636618"/>
                  </a:lnTo>
                  <a:lnTo>
                    <a:pt x="1452749" y="1610033"/>
                  </a:lnTo>
                  <a:lnTo>
                    <a:pt x="1487246" y="1581741"/>
                  </a:lnTo>
                  <a:lnTo>
                    <a:pt x="1520286" y="1551805"/>
                  </a:lnTo>
                  <a:lnTo>
                    <a:pt x="1551805" y="1520286"/>
                  </a:lnTo>
                  <a:lnTo>
                    <a:pt x="1581741" y="1487246"/>
                  </a:lnTo>
                  <a:lnTo>
                    <a:pt x="1610033" y="1452749"/>
                  </a:lnTo>
                  <a:lnTo>
                    <a:pt x="1636618" y="1416856"/>
                  </a:lnTo>
                  <a:lnTo>
                    <a:pt x="1661434" y="1379630"/>
                  </a:lnTo>
                  <a:lnTo>
                    <a:pt x="1684418" y="1341132"/>
                  </a:lnTo>
                  <a:lnTo>
                    <a:pt x="1705509" y="1301425"/>
                  </a:lnTo>
                  <a:lnTo>
                    <a:pt x="1724644" y="1260571"/>
                  </a:lnTo>
                  <a:lnTo>
                    <a:pt x="1741760" y="1218632"/>
                  </a:lnTo>
                  <a:lnTo>
                    <a:pt x="1756797" y="1175672"/>
                  </a:lnTo>
                  <a:lnTo>
                    <a:pt x="1769691" y="1131751"/>
                  </a:lnTo>
                  <a:lnTo>
                    <a:pt x="1780380" y="1086932"/>
                  </a:lnTo>
                  <a:lnTo>
                    <a:pt x="1788802" y="1041277"/>
                  </a:lnTo>
                  <a:lnTo>
                    <a:pt x="1794895" y="994849"/>
                  </a:lnTo>
                  <a:lnTo>
                    <a:pt x="1798596" y="947710"/>
                  </a:lnTo>
                  <a:lnTo>
                    <a:pt x="1799844" y="899922"/>
                  </a:lnTo>
                  <a:lnTo>
                    <a:pt x="1798596" y="852133"/>
                  </a:lnTo>
                  <a:lnTo>
                    <a:pt x="1794895" y="804994"/>
                  </a:lnTo>
                  <a:lnTo>
                    <a:pt x="1788802" y="758566"/>
                  </a:lnTo>
                  <a:lnTo>
                    <a:pt x="1780380" y="712911"/>
                  </a:lnTo>
                  <a:lnTo>
                    <a:pt x="1769691" y="668092"/>
                  </a:lnTo>
                  <a:lnTo>
                    <a:pt x="1756797" y="624171"/>
                  </a:lnTo>
                  <a:lnTo>
                    <a:pt x="1741760" y="581211"/>
                  </a:lnTo>
                  <a:lnTo>
                    <a:pt x="1724644" y="539272"/>
                  </a:lnTo>
                  <a:lnTo>
                    <a:pt x="1705509" y="498418"/>
                  </a:lnTo>
                  <a:lnTo>
                    <a:pt x="1684418" y="458711"/>
                  </a:lnTo>
                  <a:lnTo>
                    <a:pt x="1661434" y="420213"/>
                  </a:lnTo>
                  <a:lnTo>
                    <a:pt x="1636618" y="382987"/>
                  </a:lnTo>
                  <a:lnTo>
                    <a:pt x="1610033" y="347094"/>
                  </a:lnTo>
                  <a:lnTo>
                    <a:pt x="1581741" y="312597"/>
                  </a:lnTo>
                  <a:lnTo>
                    <a:pt x="1551805" y="279557"/>
                  </a:lnTo>
                  <a:lnTo>
                    <a:pt x="1520286" y="248038"/>
                  </a:lnTo>
                  <a:lnTo>
                    <a:pt x="1487246" y="218102"/>
                  </a:lnTo>
                  <a:lnTo>
                    <a:pt x="1452749" y="189810"/>
                  </a:lnTo>
                  <a:lnTo>
                    <a:pt x="1416856" y="163225"/>
                  </a:lnTo>
                  <a:lnTo>
                    <a:pt x="1379630" y="138409"/>
                  </a:lnTo>
                  <a:lnTo>
                    <a:pt x="1341132" y="115425"/>
                  </a:lnTo>
                  <a:lnTo>
                    <a:pt x="1301425" y="94334"/>
                  </a:lnTo>
                  <a:lnTo>
                    <a:pt x="1260571" y="75199"/>
                  </a:lnTo>
                  <a:lnTo>
                    <a:pt x="1218632" y="58083"/>
                  </a:lnTo>
                  <a:lnTo>
                    <a:pt x="1175672" y="43046"/>
                  </a:lnTo>
                  <a:lnTo>
                    <a:pt x="1131751" y="30152"/>
                  </a:lnTo>
                  <a:lnTo>
                    <a:pt x="1086932" y="19463"/>
                  </a:lnTo>
                  <a:lnTo>
                    <a:pt x="1041277" y="11041"/>
                  </a:lnTo>
                  <a:lnTo>
                    <a:pt x="994849" y="4948"/>
                  </a:lnTo>
                  <a:lnTo>
                    <a:pt x="947710" y="1247"/>
                  </a:lnTo>
                  <a:lnTo>
                    <a:pt x="899922" y="0"/>
                  </a:lnTo>
                  <a:close/>
                </a:path>
              </a:pathLst>
            </a:custGeom>
            <a:solidFill>
              <a:srgbClr val="001F5F">
                <a:alpha val="7098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7551420" y="2305812"/>
              <a:ext cx="1224280" cy="1224280"/>
            </a:xfrm>
            <a:custGeom>
              <a:avLst/>
              <a:gdLst/>
              <a:ahLst/>
              <a:cxnLst/>
              <a:rect l="l" t="t" r="r" b="b"/>
              <a:pathLst>
                <a:path w="1224279" h="1224279" extrusionOk="0">
                  <a:moveTo>
                    <a:pt x="611885" y="0"/>
                  </a:moveTo>
                  <a:lnTo>
                    <a:pt x="564065" y="1840"/>
                  </a:lnTo>
                  <a:lnTo>
                    <a:pt x="517252" y="7272"/>
                  </a:lnTo>
                  <a:lnTo>
                    <a:pt x="471582" y="16159"/>
                  </a:lnTo>
                  <a:lnTo>
                    <a:pt x="427191" y="28365"/>
                  </a:lnTo>
                  <a:lnTo>
                    <a:pt x="384214" y="43754"/>
                  </a:lnTo>
                  <a:lnTo>
                    <a:pt x="342788" y="62190"/>
                  </a:lnTo>
                  <a:lnTo>
                    <a:pt x="303050" y="83537"/>
                  </a:lnTo>
                  <a:lnTo>
                    <a:pt x="265134" y="107659"/>
                  </a:lnTo>
                  <a:lnTo>
                    <a:pt x="229177" y="134420"/>
                  </a:lnTo>
                  <a:lnTo>
                    <a:pt x="195315" y="163684"/>
                  </a:lnTo>
                  <a:lnTo>
                    <a:pt x="163684" y="195315"/>
                  </a:lnTo>
                  <a:lnTo>
                    <a:pt x="134420" y="229177"/>
                  </a:lnTo>
                  <a:lnTo>
                    <a:pt x="107659" y="265134"/>
                  </a:lnTo>
                  <a:lnTo>
                    <a:pt x="83537" y="303050"/>
                  </a:lnTo>
                  <a:lnTo>
                    <a:pt x="62190" y="342788"/>
                  </a:lnTo>
                  <a:lnTo>
                    <a:pt x="43754" y="384214"/>
                  </a:lnTo>
                  <a:lnTo>
                    <a:pt x="28365" y="427191"/>
                  </a:lnTo>
                  <a:lnTo>
                    <a:pt x="16159" y="471582"/>
                  </a:lnTo>
                  <a:lnTo>
                    <a:pt x="7272" y="517252"/>
                  </a:lnTo>
                  <a:lnTo>
                    <a:pt x="1840" y="564065"/>
                  </a:lnTo>
                  <a:lnTo>
                    <a:pt x="0" y="611886"/>
                  </a:lnTo>
                  <a:lnTo>
                    <a:pt x="1840" y="659706"/>
                  </a:lnTo>
                  <a:lnTo>
                    <a:pt x="7272" y="706519"/>
                  </a:lnTo>
                  <a:lnTo>
                    <a:pt x="16159" y="752189"/>
                  </a:lnTo>
                  <a:lnTo>
                    <a:pt x="28365" y="796580"/>
                  </a:lnTo>
                  <a:lnTo>
                    <a:pt x="43754" y="839557"/>
                  </a:lnTo>
                  <a:lnTo>
                    <a:pt x="62190" y="880983"/>
                  </a:lnTo>
                  <a:lnTo>
                    <a:pt x="83537" y="920721"/>
                  </a:lnTo>
                  <a:lnTo>
                    <a:pt x="107659" y="958637"/>
                  </a:lnTo>
                  <a:lnTo>
                    <a:pt x="134420" y="994594"/>
                  </a:lnTo>
                  <a:lnTo>
                    <a:pt x="163684" y="1028456"/>
                  </a:lnTo>
                  <a:lnTo>
                    <a:pt x="195315" y="1060087"/>
                  </a:lnTo>
                  <a:lnTo>
                    <a:pt x="229177" y="1089351"/>
                  </a:lnTo>
                  <a:lnTo>
                    <a:pt x="265134" y="1116112"/>
                  </a:lnTo>
                  <a:lnTo>
                    <a:pt x="303050" y="1140234"/>
                  </a:lnTo>
                  <a:lnTo>
                    <a:pt x="342788" y="1161581"/>
                  </a:lnTo>
                  <a:lnTo>
                    <a:pt x="384214" y="1180017"/>
                  </a:lnTo>
                  <a:lnTo>
                    <a:pt x="427191" y="1195406"/>
                  </a:lnTo>
                  <a:lnTo>
                    <a:pt x="471582" y="1207612"/>
                  </a:lnTo>
                  <a:lnTo>
                    <a:pt x="517252" y="1216499"/>
                  </a:lnTo>
                  <a:lnTo>
                    <a:pt x="564065" y="1221931"/>
                  </a:lnTo>
                  <a:lnTo>
                    <a:pt x="611885" y="1223772"/>
                  </a:lnTo>
                  <a:lnTo>
                    <a:pt x="659706" y="1221931"/>
                  </a:lnTo>
                  <a:lnTo>
                    <a:pt x="706519" y="1216499"/>
                  </a:lnTo>
                  <a:lnTo>
                    <a:pt x="752189" y="1207612"/>
                  </a:lnTo>
                  <a:lnTo>
                    <a:pt x="796580" y="1195406"/>
                  </a:lnTo>
                  <a:lnTo>
                    <a:pt x="839557" y="1180017"/>
                  </a:lnTo>
                  <a:lnTo>
                    <a:pt x="880983" y="1161581"/>
                  </a:lnTo>
                  <a:lnTo>
                    <a:pt x="920721" y="1140234"/>
                  </a:lnTo>
                  <a:lnTo>
                    <a:pt x="958637" y="1116112"/>
                  </a:lnTo>
                  <a:lnTo>
                    <a:pt x="994594" y="1089351"/>
                  </a:lnTo>
                  <a:lnTo>
                    <a:pt x="1028456" y="1060087"/>
                  </a:lnTo>
                  <a:lnTo>
                    <a:pt x="1060087" y="1028456"/>
                  </a:lnTo>
                  <a:lnTo>
                    <a:pt x="1089351" y="994594"/>
                  </a:lnTo>
                  <a:lnTo>
                    <a:pt x="1116112" y="958637"/>
                  </a:lnTo>
                  <a:lnTo>
                    <a:pt x="1140234" y="920721"/>
                  </a:lnTo>
                  <a:lnTo>
                    <a:pt x="1161581" y="880983"/>
                  </a:lnTo>
                  <a:lnTo>
                    <a:pt x="1180017" y="839557"/>
                  </a:lnTo>
                  <a:lnTo>
                    <a:pt x="1195406" y="796580"/>
                  </a:lnTo>
                  <a:lnTo>
                    <a:pt x="1207612" y="752189"/>
                  </a:lnTo>
                  <a:lnTo>
                    <a:pt x="1216499" y="706519"/>
                  </a:lnTo>
                  <a:lnTo>
                    <a:pt x="1221931" y="659706"/>
                  </a:lnTo>
                  <a:lnTo>
                    <a:pt x="1223772" y="611886"/>
                  </a:lnTo>
                  <a:lnTo>
                    <a:pt x="1221931" y="564065"/>
                  </a:lnTo>
                  <a:lnTo>
                    <a:pt x="1216499" y="517252"/>
                  </a:lnTo>
                  <a:lnTo>
                    <a:pt x="1207612" y="471582"/>
                  </a:lnTo>
                  <a:lnTo>
                    <a:pt x="1195406" y="427191"/>
                  </a:lnTo>
                  <a:lnTo>
                    <a:pt x="1180017" y="384214"/>
                  </a:lnTo>
                  <a:lnTo>
                    <a:pt x="1161581" y="342788"/>
                  </a:lnTo>
                  <a:lnTo>
                    <a:pt x="1140234" y="303050"/>
                  </a:lnTo>
                  <a:lnTo>
                    <a:pt x="1116112" y="265134"/>
                  </a:lnTo>
                  <a:lnTo>
                    <a:pt x="1089351" y="229177"/>
                  </a:lnTo>
                  <a:lnTo>
                    <a:pt x="1060087" y="195315"/>
                  </a:lnTo>
                  <a:lnTo>
                    <a:pt x="1028456" y="163684"/>
                  </a:lnTo>
                  <a:lnTo>
                    <a:pt x="994594" y="134420"/>
                  </a:lnTo>
                  <a:lnTo>
                    <a:pt x="958637" y="107659"/>
                  </a:lnTo>
                  <a:lnTo>
                    <a:pt x="920721" y="83537"/>
                  </a:lnTo>
                  <a:lnTo>
                    <a:pt x="880983" y="62190"/>
                  </a:lnTo>
                  <a:lnTo>
                    <a:pt x="839557" y="43754"/>
                  </a:lnTo>
                  <a:lnTo>
                    <a:pt x="796580" y="28365"/>
                  </a:lnTo>
                  <a:lnTo>
                    <a:pt x="752189" y="16159"/>
                  </a:lnTo>
                  <a:lnTo>
                    <a:pt x="706519" y="7272"/>
                  </a:lnTo>
                  <a:lnTo>
                    <a:pt x="659706" y="1840"/>
                  </a:lnTo>
                  <a:lnTo>
                    <a:pt x="61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28" name="Google Shape;328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575803" y="2301240"/>
              <a:ext cx="1321307" cy="13578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9" name="Google Shape;329;p9"/>
            <p:cNvSpPr/>
            <p:nvPr/>
          </p:nvSpPr>
          <p:spPr>
            <a:xfrm>
              <a:off x="3220211" y="4172711"/>
              <a:ext cx="1800225" cy="1800225"/>
            </a:xfrm>
            <a:custGeom>
              <a:avLst/>
              <a:gdLst/>
              <a:ahLst/>
              <a:cxnLst/>
              <a:rect l="l" t="t" r="r" b="b"/>
              <a:pathLst>
                <a:path w="1800225" h="1800225" extrusionOk="0">
                  <a:moveTo>
                    <a:pt x="899922" y="0"/>
                  </a:moveTo>
                  <a:lnTo>
                    <a:pt x="852133" y="1247"/>
                  </a:lnTo>
                  <a:lnTo>
                    <a:pt x="804994" y="4948"/>
                  </a:lnTo>
                  <a:lnTo>
                    <a:pt x="758566" y="11041"/>
                  </a:lnTo>
                  <a:lnTo>
                    <a:pt x="712911" y="19463"/>
                  </a:lnTo>
                  <a:lnTo>
                    <a:pt x="668092" y="30152"/>
                  </a:lnTo>
                  <a:lnTo>
                    <a:pt x="624171" y="43046"/>
                  </a:lnTo>
                  <a:lnTo>
                    <a:pt x="581211" y="58083"/>
                  </a:lnTo>
                  <a:lnTo>
                    <a:pt x="539272" y="75199"/>
                  </a:lnTo>
                  <a:lnTo>
                    <a:pt x="498418" y="94334"/>
                  </a:lnTo>
                  <a:lnTo>
                    <a:pt x="458711" y="115425"/>
                  </a:lnTo>
                  <a:lnTo>
                    <a:pt x="420213" y="138409"/>
                  </a:lnTo>
                  <a:lnTo>
                    <a:pt x="382987" y="163225"/>
                  </a:lnTo>
                  <a:lnTo>
                    <a:pt x="347094" y="189810"/>
                  </a:lnTo>
                  <a:lnTo>
                    <a:pt x="312597" y="218102"/>
                  </a:lnTo>
                  <a:lnTo>
                    <a:pt x="279557" y="248038"/>
                  </a:lnTo>
                  <a:lnTo>
                    <a:pt x="248038" y="279557"/>
                  </a:lnTo>
                  <a:lnTo>
                    <a:pt x="218102" y="312597"/>
                  </a:lnTo>
                  <a:lnTo>
                    <a:pt x="189810" y="347094"/>
                  </a:lnTo>
                  <a:lnTo>
                    <a:pt x="163225" y="382987"/>
                  </a:lnTo>
                  <a:lnTo>
                    <a:pt x="138409" y="420213"/>
                  </a:lnTo>
                  <a:lnTo>
                    <a:pt x="115425" y="458711"/>
                  </a:lnTo>
                  <a:lnTo>
                    <a:pt x="94334" y="498418"/>
                  </a:lnTo>
                  <a:lnTo>
                    <a:pt x="75199" y="539272"/>
                  </a:lnTo>
                  <a:lnTo>
                    <a:pt x="58083" y="581211"/>
                  </a:lnTo>
                  <a:lnTo>
                    <a:pt x="43046" y="624171"/>
                  </a:lnTo>
                  <a:lnTo>
                    <a:pt x="30152" y="668092"/>
                  </a:lnTo>
                  <a:lnTo>
                    <a:pt x="19463" y="712911"/>
                  </a:lnTo>
                  <a:lnTo>
                    <a:pt x="11041" y="758566"/>
                  </a:lnTo>
                  <a:lnTo>
                    <a:pt x="4948" y="804994"/>
                  </a:lnTo>
                  <a:lnTo>
                    <a:pt x="1247" y="852133"/>
                  </a:lnTo>
                  <a:lnTo>
                    <a:pt x="0" y="899921"/>
                  </a:lnTo>
                  <a:lnTo>
                    <a:pt x="1247" y="947710"/>
                  </a:lnTo>
                  <a:lnTo>
                    <a:pt x="4948" y="994849"/>
                  </a:lnTo>
                  <a:lnTo>
                    <a:pt x="11041" y="1041277"/>
                  </a:lnTo>
                  <a:lnTo>
                    <a:pt x="19463" y="1086932"/>
                  </a:lnTo>
                  <a:lnTo>
                    <a:pt x="30152" y="1131751"/>
                  </a:lnTo>
                  <a:lnTo>
                    <a:pt x="43046" y="1175672"/>
                  </a:lnTo>
                  <a:lnTo>
                    <a:pt x="58083" y="1218632"/>
                  </a:lnTo>
                  <a:lnTo>
                    <a:pt x="75199" y="1260571"/>
                  </a:lnTo>
                  <a:lnTo>
                    <a:pt x="94334" y="1301425"/>
                  </a:lnTo>
                  <a:lnTo>
                    <a:pt x="115425" y="1341132"/>
                  </a:lnTo>
                  <a:lnTo>
                    <a:pt x="138409" y="1379630"/>
                  </a:lnTo>
                  <a:lnTo>
                    <a:pt x="163225" y="1416856"/>
                  </a:lnTo>
                  <a:lnTo>
                    <a:pt x="189810" y="1452749"/>
                  </a:lnTo>
                  <a:lnTo>
                    <a:pt x="218102" y="1487246"/>
                  </a:lnTo>
                  <a:lnTo>
                    <a:pt x="248038" y="1520286"/>
                  </a:lnTo>
                  <a:lnTo>
                    <a:pt x="279557" y="1551805"/>
                  </a:lnTo>
                  <a:lnTo>
                    <a:pt x="312597" y="1581741"/>
                  </a:lnTo>
                  <a:lnTo>
                    <a:pt x="347094" y="1610033"/>
                  </a:lnTo>
                  <a:lnTo>
                    <a:pt x="382987" y="1636618"/>
                  </a:lnTo>
                  <a:lnTo>
                    <a:pt x="420213" y="1661434"/>
                  </a:lnTo>
                  <a:lnTo>
                    <a:pt x="458711" y="1684418"/>
                  </a:lnTo>
                  <a:lnTo>
                    <a:pt x="498418" y="1705509"/>
                  </a:lnTo>
                  <a:lnTo>
                    <a:pt x="539272" y="1724644"/>
                  </a:lnTo>
                  <a:lnTo>
                    <a:pt x="581211" y="1741760"/>
                  </a:lnTo>
                  <a:lnTo>
                    <a:pt x="624171" y="1756797"/>
                  </a:lnTo>
                  <a:lnTo>
                    <a:pt x="668092" y="1769691"/>
                  </a:lnTo>
                  <a:lnTo>
                    <a:pt x="712911" y="1780380"/>
                  </a:lnTo>
                  <a:lnTo>
                    <a:pt x="758566" y="1788802"/>
                  </a:lnTo>
                  <a:lnTo>
                    <a:pt x="804994" y="1794895"/>
                  </a:lnTo>
                  <a:lnTo>
                    <a:pt x="852133" y="1798596"/>
                  </a:lnTo>
                  <a:lnTo>
                    <a:pt x="899922" y="1799844"/>
                  </a:lnTo>
                  <a:lnTo>
                    <a:pt x="947710" y="1798596"/>
                  </a:lnTo>
                  <a:lnTo>
                    <a:pt x="994849" y="1794895"/>
                  </a:lnTo>
                  <a:lnTo>
                    <a:pt x="1041277" y="1788802"/>
                  </a:lnTo>
                  <a:lnTo>
                    <a:pt x="1086932" y="1780380"/>
                  </a:lnTo>
                  <a:lnTo>
                    <a:pt x="1131751" y="1769691"/>
                  </a:lnTo>
                  <a:lnTo>
                    <a:pt x="1175672" y="1756797"/>
                  </a:lnTo>
                  <a:lnTo>
                    <a:pt x="1218632" y="1741760"/>
                  </a:lnTo>
                  <a:lnTo>
                    <a:pt x="1260571" y="1724644"/>
                  </a:lnTo>
                  <a:lnTo>
                    <a:pt x="1301425" y="1705509"/>
                  </a:lnTo>
                  <a:lnTo>
                    <a:pt x="1341132" y="1684418"/>
                  </a:lnTo>
                  <a:lnTo>
                    <a:pt x="1379630" y="1661434"/>
                  </a:lnTo>
                  <a:lnTo>
                    <a:pt x="1416856" y="1636618"/>
                  </a:lnTo>
                  <a:lnTo>
                    <a:pt x="1452749" y="1610033"/>
                  </a:lnTo>
                  <a:lnTo>
                    <a:pt x="1487246" y="1581741"/>
                  </a:lnTo>
                  <a:lnTo>
                    <a:pt x="1520286" y="1551805"/>
                  </a:lnTo>
                  <a:lnTo>
                    <a:pt x="1551805" y="1520286"/>
                  </a:lnTo>
                  <a:lnTo>
                    <a:pt x="1581741" y="1487246"/>
                  </a:lnTo>
                  <a:lnTo>
                    <a:pt x="1610033" y="1452749"/>
                  </a:lnTo>
                  <a:lnTo>
                    <a:pt x="1636618" y="1416856"/>
                  </a:lnTo>
                  <a:lnTo>
                    <a:pt x="1661434" y="1379630"/>
                  </a:lnTo>
                  <a:lnTo>
                    <a:pt x="1684418" y="1341132"/>
                  </a:lnTo>
                  <a:lnTo>
                    <a:pt x="1705509" y="1301425"/>
                  </a:lnTo>
                  <a:lnTo>
                    <a:pt x="1724644" y="1260571"/>
                  </a:lnTo>
                  <a:lnTo>
                    <a:pt x="1741760" y="1218632"/>
                  </a:lnTo>
                  <a:lnTo>
                    <a:pt x="1756797" y="1175672"/>
                  </a:lnTo>
                  <a:lnTo>
                    <a:pt x="1769691" y="1131751"/>
                  </a:lnTo>
                  <a:lnTo>
                    <a:pt x="1780380" y="1086932"/>
                  </a:lnTo>
                  <a:lnTo>
                    <a:pt x="1788802" y="1041277"/>
                  </a:lnTo>
                  <a:lnTo>
                    <a:pt x="1794895" y="994849"/>
                  </a:lnTo>
                  <a:lnTo>
                    <a:pt x="1798596" y="947710"/>
                  </a:lnTo>
                  <a:lnTo>
                    <a:pt x="1799843" y="899921"/>
                  </a:lnTo>
                  <a:lnTo>
                    <a:pt x="1798596" y="852133"/>
                  </a:lnTo>
                  <a:lnTo>
                    <a:pt x="1794895" y="804994"/>
                  </a:lnTo>
                  <a:lnTo>
                    <a:pt x="1788802" y="758566"/>
                  </a:lnTo>
                  <a:lnTo>
                    <a:pt x="1780380" y="712911"/>
                  </a:lnTo>
                  <a:lnTo>
                    <a:pt x="1769691" y="668092"/>
                  </a:lnTo>
                  <a:lnTo>
                    <a:pt x="1756797" y="624171"/>
                  </a:lnTo>
                  <a:lnTo>
                    <a:pt x="1741760" y="581211"/>
                  </a:lnTo>
                  <a:lnTo>
                    <a:pt x="1724644" y="539272"/>
                  </a:lnTo>
                  <a:lnTo>
                    <a:pt x="1705509" y="498418"/>
                  </a:lnTo>
                  <a:lnTo>
                    <a:pt x="1684418" y="458711"/>
                  </a:lnTo>
                  <a:lnTo>
                    <a:pt x="1661434" y="420213"/>
                  </a:lnTo>
                  <a:lnTo>
                    <a:pt x="1636618" y="382987"/>
                  </a:lnTo>
                  <a:lnTo>
                    <a:pt x="1610033" y="347094"/>
                  </a:lnTo>
                  <a:lnTo>
                    <a:pt x="1581741" y="312597"/>
                  </a:lnTo>
                  <a:lnTo>
                    <a:pt x="1551805" y="279557"/>
                  </a:lnTo>
                  <a:lnTo>
                    <a:pt x="1520286" y="248038"/>
                  </a:lnTo>
                  <a:lnTo>
                    <a:pt x="1487246" y="218102"/>
                  </a:lnTo>
                  <a:lnTo>
                    <a:pt x="1452749" y="189810"/>
                  </a:lnTo>
                  <a:lnTo>
                    <a:pt x="1416856" y="163225"/>
                  </a:lnTo>
                  <a:lnTo>
                    <a:pt x="1379630" y="138409"/>
                  </a:lnTo>
                  <a:lnTo>
                    <a:pt x="1341132" y="115425"/>
                  </a:lnTo>
                  <a:lnTo>
                    <a:pt x="1301425" y="94334"/>
                  </a:lnTo>
                  <a:lnTo>
                    <a:pt x="1260571" y="75199"/>
                  </a:lnTo>
                  <a:lnTo>
                    <a:pt x="1218632" y="58083"/>
                  </a:lnTo>
                  <a:lnTo>
                    <a:pt x="1175672" y="43046"/>
                  </a:lnTo>
                  <a:lnTo>
                    <a:pt x="1131751" y="30152"/>
                  </a:lnTo>
                  <a:lnTo>
                    <a:pt x="1086932" y="19463"/>
                  </a:lnTo>
                  <a:lnTo>
                    <a:pt x="1041277" y="11041"/>
                  </a:lnTo>
                  <a:lnTo>
                    <a:pt x="994849" y="4948"/>
                  </a:lnTo>
                  <a:lnTo>
                    <a:pt x="947710" y="1247"/>
                  </a:lnTo>
                  <a:lnTo>
                    <a:pt x="899922" y="0"/>
                  </a:lnTo>
                  <a:close/>
                </a:path>
              </a:pathLst>
            </a:custGeom>
            <a:solidFill>
              <a:srgbClr val="001F5F">
                <a:alpha val="7098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3508247" y="4460748"/>
              <a:ext cx="1224280" cy="1224280"/>
            </a:xfrm>
            <a:custGeom>
              <a:avLst/>
              <a:gdLst/>
              <a:ahLst/>
              <a:cxnLst/>
              <a:rect l="l" t="t" r="r" b="b"/>
              <a:pathLst>
                <a:path w="1224279" h="1224279" extrusionOk="0">
                  <a:moveTo>
                    <a:pt x="611886" y="0"/>
                  </a:moveTo>
                  <a:lnTo>
                    <a:pt x="564065" y="1840"/>
                  </a:lnTo>
                  <a:lnTo>
                    <a:pt x="517252" y="7272"/>
                  </a:lnTo>
                  <a:lnTo>
                    <a:pt x="471582" y="16159"/>
                  </a:lnTo>
                  <a:lnTo>
                    <a:pt x="427191" y="28365"/>
                  </a:lnTo>
                  <a:lnTo>
                    <a:pt x="384214" y="43754"/>
                  </a:lnTo>
                  <a:lnTo>
                    <a:pt x="342788" y="62190"/>
                  </a:lnTo>
                  <a:lnTo>
                    <a:pt x="303050" y="83537"/>
                  </a:lnTo>
                  <a:lnTo>
                    <a:pt x="265134" y="107659"/>
                  </a:lnTo>
                  <a:lnTo>
                    <a:pt x="229177" y="134420"/>
                  </a:lnTo>
                  <a:lnTo>
                    <a:pt x="195315" y="163684"/>
                  </a:lnTo>
                  <a:lnTo>
                    <a:pt x="163684" y="195315"/>
                  </a:lnTo>
                  <a:lnTo>
                    <a:pt x="134420" y="229177"/>
                  </a:lnTo>
                  <a:lnTo>
                    <a:pt x="107659" y="265134"/>
                  </a:lnTo>
                  <a:lnTo>
                    <a:pt x="83537" y="303050"/>
                  </a:lnTo>
                  <a:lnTo>
                    <a:pt x="62190" y="342788"/>
                  </a:lnTo>
                  <a:lnTo>
                    <a:pt x="43754" y="384214"/>
                  </a:lnTo>
                  <a:lnTo>
                    <a:pt x="28365" y="427191"/>
                  </a:lnTo>
                  <a:lnTo>
                    <a:pt x="16159" y="471582"/>
                  </a:lnTo>
                  <a:lnTo>
                    <a:pt x="7272" y="517252"/>
                  </a:lnTo>
                  <a:lnTo>
                    <a:pt x="1840" y="564065"/>
                  </a:lnTo>
                  <a:lnTo>
                    <a:pt x="0" y="611885"/>
                  </a:lnTo>
                  <a:lnTo>
                    <a:pt x="1840" y="659706"/>
                  </a:lnTo>
                  <a:lnTo>
                    <a:pt x="7272" y="706519"/>
                  </a:lnTo>
                  <a:lnTo>
                    <a:pt x="16159" y="752189"/>
                  </a:lnTo>
                  <a:lnTo>
                    <a:pt x="28365" y="796580"/>
                  </a:lnTo>
                  <a:lnTo>
                    <a:pt x="43754" y="839557"/>
                  </a:lnTo>
                  <a:lnTo>
                    <a:pt x="62190" y="880983"/>
                  </a:lnTo>
                  <a:lnTo>
                    <a:pt x="83537" y="920721"/>
                  </a:lnTo>
                  <a:lnTo>
                    <a:pt x="107659" y="958637"/>
                  </a:lnTo>
                  <a:lnTo>
                    <a:pt x="134420" y="994594"/>
                  </a:lnTo>
                  <a:lnTo>
                    <a:pt x="163684" y="1028456"/>
                  </a:lnTo>
                  <a:lnTo>
                    <a:pt x="195315" y="1060087"/>
                  </a:lnTo>
                  <a:lnTo>
                    <a:pt x="229177" y="1089351"/>
                  </a:lnTo>
                  <a:lnTo>
                    <a:pt x="265134" y="1116112"/>
                  </a:lnTo>
                  <a:lnTo>
                    <a:pt x="303050" y="1140234"/>
                  </a:lnTo>
                  <a:lnTo>
                    <a:pt x="342788" y="1161581"/>
                  </a:lnTo>
                  <a:lnTo>
                    <a:pt x="384214" y="1180017"/>
                  </a:lnTo>
                  <a:lnTo>
                    <a:pt x="427191" y="1195406"/>
                  </a:lnTo>
                  <a:lnTo>
                    <a:pt x="471582" y="1207612"/>
                  </a:lnTo>
                  <a:lnTo>
                    <a:pt x="517252" y="1216499"/>
                  </a:lnTo>
                  <a:lnTo>
                    <a:pt x="564065" y="1221931"/>
                  </a:lnTo>
                  <a:lnTo>
                    <a:pt x="611886" y="1223771"/>
                  </a:lnTo>
                  <a:lnTo>
                    <a:pt x="659706" y="1221931"/>
                  </a:lnTo>
                  <a:lnTo>
                    <a:pt x="706519" y="1216499"/>
                  </a:lnTo>
                  <a:lnTo>
                    <a:pt x="752189" y="1207612"/>
                  </a:lnTo>
                  <a:lnTo>
                    <a:pt x="796580" y="1195406"/>
                  </a:lnTo>
                  <a:lnTo>
                    <a:pt x="839557" y="1180017"/>
                  </a:lnTo>
                  <a:lnTo>
                    <a:pt x="880983" y="1161581"/>
                  </a:lnTo>
                  <a:lnTo>
                    <a:pt x="920721" y="1140234"/>
                  </a:lnTo>
                  <a:lnTo>
                    <a:pt x="958637" y="1116112"/>
                  </a:lnTo>
                  <a:lnTo>
                    <a:pt x="994594" y="1089351"/>
                  </a:lnTo>
                  <a:lnTo>
                    <a:pt x="1028456" y="1060087"/>
                  </a:lnTo>
                  <a:lnTo>
                    <a:pt x="1060087" y="1028456"/>
                  </a:lnTo>
                  <a:lnTo>
                    <a:pt x="1089351" y="994594"/>
                  </a:lnTo>
                  <a:lnTo>
                    <a:pt x="1116112" y="958637"/>
                  </a:lnTo>
                  <a:lnTo>
                    <a:pt x="1140234" y="920721"/>
                  </a:lnTo>
                  <a:lnTo>
                    <a:pt x="1161581" y="880983"/>
                  </a:lnTo>
                  <a:lnTo>
                    <a:pt x="1180017" y="839557"/>
                  </a:lnTo>
                  <a:lnTo>
                    <a:pt x="1195406" y="796580"/>
                  </a:lnTo>
                  <a:lnTo>
                    <a:pt x="1207612" y="752189"/>
                  </a:lnTo>
                  <a:lnTo>
                    <a:pt x="1216499" y="706519"/>
                  </a:lnTo>
                  <a:lnTo>
                    <a:pt x="1221931" y="659706"/>
                  </a:lnTo>
                  <a:lnTo>
                    <a:pt x="1223772" y="611885"/>
                  </a:lnTo>
                  <a:lnTo>
                    <a:pt x="1221931" y="564065"/>
                  </a:lnTo>
                  <a:lnTo>
                    <a:pt x="1216499" y="517252"/>
                  </a:lnTo>
                  <a:lnTo>
                    <a:pt x="1207612" y="471582"/>
                  </a:lnTo>
                  <a:lnTo>
                    <a:pt x="1195406" y="427191"/>
                  </a:lnTo>
                  <a:lnTo>
                    <a:pt x="1180017" y="384214"/>
                  </a:lnTo>
                  <a:lnTo>
                    <a:pt x="1161581" y="342788"/>
                  </a:lnTo>
                  <a:lnTo>
                    <a:pt x="1140234" y="303050"/>
                  </a:lnTo>
                  <a:lnTo>
                    <a:pt x="1116112" y="265134"/>
                  </a:lnTo>
                  <a:lnTo>
                    <a:pt x="1089351" y="229177"/>
                  </a:lnTo>
                  <a:lnTo>
                    <a:pt x="1060087" y="195315"/>
                  </a:lnTo>
                  <a:lnTo>
                    <a:pt x="1028456" y="163684"/>
                  </a:lnTo>
                  <a:lnTo>
                    <a:pt x="994594" y="134420"/>
                  </a:lnTo>
                  <a:lnTo>
                    <a:pt x="958637" y="107659"/>
                  </a:lnTo>
                  <a:lnTo>
                    <a:pt x="920721" y="83537"/>
                  </a:lnTo>
                  <a:lnTo>
                    <a:pt x="880983" y="62190"/>
                  </a:lnTo>
                  <a:lnTo>
                    <a:pt x="839557" y="43754"/>
                  </a:lnTo>
                  <a:lnTo>
                    <a:pt x="796580" y="28365"/>
                  </a:lnTo>
                  <a:lnTo>
                    <a:pt x="752189" y="16159"/>
                  </a:lnTo>
                  <a:lnTo>
                    <a:pt x="706519" y="7272"/>
                  </a:lnTo>
                  <a:lnTo>
                    <a:pt x="659706" y="1840"/>
                  </a:lnTo>
                  <a:lnTo>
                    <a:pt x="61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31" name="Google Shape;331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72839" y="4568952"/>
              <a:ext cx="801624" cy="10058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2" name="Google Shape;332;p9"/>
          <p:cNvSpPr txBox="1"/>
          <p:nvPr/>
        </p:nvSpPr>
        <p:spPr>
          <a:xfrm>
            <a:off x="235075" y="183650"/>
            <a:ext cx="7844100" cy="10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750" rIns="0" bIns="0" anchor="ctr" anchorCtr="0">
            <a:spAutoFit/>
          </a:bodyPr>
          <a:lstStyle/>
          <a:p>
            <a:pPr marL="104138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</a:pPr>
            <a:r>
              <a:rPr lang="ru-RU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Вклад югры в поиск ответов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04139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</a:pPr>
            <a:r>
              <a:rPr lang="ru-RU"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 «большие вызовы»</a:t>
            </a:r>
            <a:endParaRPr sz="2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3" name="Google Shape;33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11589" y="348308"/>
            <a:ext cx="1015275" cy="43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2966</Words>
  <Application>Microsoft Office PowerPoint</Application>
  <PresentationFormat>Широкоэкранный</PresentationFormat>
  <Paragraphs>517</Paragraphs>
  <Slides>33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44" baseType="lpstr">
      <vt:lpstr>Montserrat ExtraBold</vt:lpstr>
      <vt:lpstr>Calibri</vt:lpstr>
      <vt:lpstr>Montserrat</vt:lpstr>
      <vt:lpstr>Montserrat SemiBold</vt:lpstr>
      <vt:lpstr>Arial</vt:lpstr>
      <vt:lpstr>Montserrat Black</vt:lpstr>
      <vt:lpstr>Tahoma</vt:lpstr>
      <vt:lpstr>Montserrat Medium</vt:lpstr>
      <vt:lpstr>PT Sans</vt:lpstr>
      <vt:lpstr>Тема Office</vt:lpstr>
      <vt:lpstr>Simple Light</vt:lpstr>
      <vt:lpstr>Презентация PowerPoint</vt:lpstr>
      <vt:lpstr>Презентация PowerPoint</vt:lpstr>
      <vt:lpstr>География и уникальность ИНТЦ «ЮНИТИ ПАРК»</vt:lpstr>
      <vt:lpstr>Обеспечивают функционирование ИНТЦ «ЮНИТИ ПАРК»</vt:lpstr>
      <vt:lpstr>Презентация PowerPoint</vt:lpstr>
      <vt:lpstr>Структура управления портфелем проектов ИНТЦ «ЮНИТИ ПАРК»</vt:lpstr>
      <vt:lpstr>Югра — новый Север</vt:lpstr>
      <vt:lpstr>Миссия и принципы ИНТЦ «ЮНИТИ ПАРК»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 высоких биомедицинских технологий</vt:lpstr>
      <vt:lpstr>Научный центр в д.Шапша</vt:lpstr>
      <vt:lpstr>Университетский кампус</vt:lpstr>
      <vt:lpstr>Центр развития талантов детей и молодежи</vt:lpstr>
      <vt:lpstr>Технопарк</vt:lpstr>
      <vt:lpstr>Термальный комплекс</vt:lpstr>
      <vt:lpstr>Гостиница</vt:lpstr>
      <vt:lpstr>Многофункциональный центр, офисные помещения ИНТЦ «ЮНИТИ ПАРК»</vt:lpstr>
      <vt:lpstr>Конгрессно-выставочный центр</vt:lpstr>
      <vt:lpstr>Создание инженерной инфраструктуры ИНТЦ «ЮНИТИ ПАРК»</vt:lpstr>
      <vt:lpstr>Инновационная школа, дошкольные образовательные учреждения</vt:lpstr>
      <vt:lpstr>Жилье (арендное/коммерческое)</vt:lpstr>
      <vt:lpstr>Медицинский центр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 Samarkin</dc:creator>
  <cp:lastModifiedBy>Андреянов Вадим Витальевич</cp:lastModifiedBy>
  <cp:revision>1</cp:revision>
  <dcterms:created xsi:type="dcterms:W3CDTF">2024-09-07T09:46:25Z</dcterms:created>
  <dcterms:modified xsi:type="dcterms:W3CDTF">2024-09-13T06:05:05Z</dcterms:modified>
</cp:coreProperties>
</file>